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1"/>
  </p:notesMasterIdLst>
  <p:handoutMasterIdLst>
    <p:handoutMasterId r:id="rId22"/>
  </p:handoutMasterIdLst>
  <p:sldIdLst>
    <p:sldId id="258" r:id="rId2"/>
    <p:sldId id="310" r:id="rId3"/>
    <p:sldId id="312" r:id="rId4"/>
    <p:sldId id="311" r:id="rId5"/>
    <p:sldId id="337" r:id="rId6"/>
    <p:sldId id="313" r:id="rId7"/>
    <p:sldId id="314" r:id="rId8"/>
    <p:sldId id="338" r:id="rId9"/>
    <p:sldId id="315" r:id="rId10"/>
    <p:sldId id="316" r:id="rId11"/>
    <p:sldId id="339" r:id="rId12"/>
    <p:sldId id="317" r:id="rId13"/>
    <p:sldId id="318" r:id="rId14"/>
    <p:sldId id="340" r:id="rId15"/>
    <p:sldId id="319" r:id="rId16"/>
    <p:sldId id="321" r:id="rId17"/>
    <p:sldId id="320" r:id="rId18"/>
    <p:sldId id="341" r:id="rId19"/>
    <p:sldId id="267" r:id="rId2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1F1"/>
    <a:srgbClr val="DA7A7A"/>
    <a:srgbClr val="72CA9A"/>
    <a:srgbClr val="6CA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102140" y="3000670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Michelin</a:t>
            </a:r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4706774" y="3000670"/>
            <a:ext cx="1134347" cy="544286"/>
          </a:xfrm>
          <a:custGeom>
            <a:avLst/>
            <a:gdLst>
              <a:gd name="connsiteX0" fmla="*/ 0 w 1134347"/>
              <a:gd name="connsiteY0" fmla="*/ 90716 h 544286"/>
              <a:gd name="connsiteX1" fmla="*/ 90716 w 1134347"/>
              <a:gd name="connsiteY1" fmla="*/ 0 h 544286"/>
              <a:gd name="connsiteX2" fmla="*/ 1043631 w 1134347"/>
              <a:gd name="connsiteY2" fmla="*/ 0 h 544286"/>
              <a:gd name="connsiteX3" fmla="*/ 1134347 w 1134347"/>
              <a:gd name="connsiteY3" fmla="*/ 90716 h 544286"/>
              <a:gd name="connsiteX4" fmla="*/ 1134347 w 1134347"/>
              <a:gd name="connsiteY4" fmla="*/ 453570 h 544286"/>
              <a:gd name="connsiteX5" fmla="*/ 1043631 w 1134347"/>
              <a:gd name="connsiteY5" fmla="*/ 544286 h 544286"/>
              <a:gd name="connsiteX6" fmla="*/ 90716 w 1134347"/>
              <a:gd name="connsiteY6" fmla="*/ 544286 h 544286"/>
              <a:gd name="connsiteX7" fmla="*/ 0 w 1134347"/>
              <a:gd name="connsiteY7" fmla="*/ 453570 h 544286"/>
              <a:gd name="connsiteX8" fmla="*/ 0 w 113434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33275" y="55746"/>
                  <a:pt x="936162" y="32339"/>
                  <a:pt x="1043631" y="0"/>
                </a:cubicBezTo>
                <a:cubicBezTo>
                  <a:pt x="1096006" y="-207"/>
                  <a:pt x="1131050" y="41284"/>
                  <a:pt x="1134347" y="90716"/>
                </a:cubicBezTo>
                <a:cubicBezTo>
                  <a:pt x="1106332" y="160031"/>
                  <a:pt x="1104814" y="288012"/>
                  <a:pt x="1134347" y="453570"/>
                </a:cubicBezTo>
                <a:cubicBezTo>
                  <a:pt x="1134379" y="498839"/>
                  <a:pt x="1098252" y="550388"/>
                  <a:pt x="1043631" y="544286"/>
                </a:cubicBezTo>
                <a:cubicBezTo>
                  <a:pt x="797827" y="629726"/>
                  <a:pt x="472859" y="522890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13434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385486" y="-14554"/>
                  <a:pt x="708212" y="30240"/>
                  <a:pt x="1043631" y="0"/>
                </a:cubicBezTo>
                <a:cubicBezTo>
                  <a:pt x="1094483" y="4073"/>
                  <a:pt x="1133817" y="38441"/>
                  <a:pt x="1134347" y="90716"/>
                </a:cubicBezTo>
                <a:cubicBezTo>
                  <a:pt x="1164383" y="211728"/>
                  <a:pt x="1107528" y="357353"/>
                  <a:pt x="1134347" y="453570"/>
                </a:cubicBezTo>
                <a:cubicBezTo>
                  <a:pt x="1125377" y="499920"/>
                  <a:pt x="1098340" y="539886"/>
                  <a:pt x="1043631" y="544286"/>
                </a:cubicBezTo>
                <a:cubicBezTo>
                  <a:pt x="814794" y="564494"/>
                  <a:pt x="314192" y="59300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L'Oreal</a:t>
            </a:r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1931365" y="2937471"/>
            <a:ext cx="1929057" cy="544286"/>
          </a:xfrm>
          <a:custGeom>
            <a:avLst/>
            <a:gdLst>
              <a:gd name="connsiteX0" fmla="*/ 0 w 1929057"/>
              <a:gd name="connsiteY0" fmla="*/ 90716 h 544286"/>
              <a:gd name="connsiteX1" fmla="*/ 90716 w 1929057"/>
              <a:gd name="connsiteY1" fmla="*/ 0 h 544286"/>
              <a:gd name="connsiteX2" fmla="*/ 1838341 w 1929057"/>
              <a:gd name="connsiteY2" fmla="*/ 0 h 544286"/>
              <a:gd name="connsiteX3" fmla="*/ 1929057 w 1929057"/>
              <a:gd name="connsiteY3" fmla="*/ 90716 h 544286"/>
              <a:gd name="connsiteX4" fmla="*/ 1929057 w 1929057"/>
              <a:gd name="connsiteY4" fmla="*/ 453570 h 544286"/>
              <a:gd name="connsiteX5" fmla="*/ 1838341 w 1929057"/>
              <a:gd name="connsiteY5" fmla="*/ 544286 h 544286"/>
              <a:gd name="connsiteX6" fmla="*/ 90716 w 1929057"/>
              <a:gd name="connsiteY6" fmla="*/ 544286 h 544286"/>
              <a:gd name="connsiteX7" fmla="*/ 0 w 1929057"/>
              <a:gd name="connsiteY7" fmla="*/ 453570 h 544286"/>
              <a:gd name="connsiteX8" fmla="*/ 0 w 192905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05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58989" y="-149563"/>
                  <a:pt x="1305529" y="-20276"/>
                  <a:pt x="1838341" y="0"/>
                </a:cubicBezTo>
                <a:cubicBezTo>
                  <a:pt x="1890716" y="-207"/>
                  <a:pt x="1925760" y="41284"/>
                  <a:pt x="1929057" y="90716"/>
                </a:cubicBezTo>
                <a:cubicBezTo>
                  <a:pt x="1901042" y="160031"/>
                  <a:pt x="1899524" y="288012"/>
                  <a:pt x="1929057" y="453570"/>
                </a:cubicBezTo>
                <a:cubicBezTo>
                  <a:pt x="1929089" y="498839"/>
                  <a:pt x="1892962" y="550388"/>
                  <a:pt x="1838341" y="544286"/>
                </a:cubicBezTo>
                <a:cubicBezTo>
                  <a:pt x="1223170" y="509613"/>
                  <a:pt x="448649" y="446824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92905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76176" y="24130"/>
                  <a:pt x="1527441" y="-114439"/>
                  <a:pt x="1838341" y="0"/>
                </a:cubicBezTo>
                <a:cubicBezTo>
                  <a:pt x="1889193" y="4073"/>
                  <a:pt x="1928527" y="38441"/>
                  <a:pt x="1929057" y="90716"/>
                </a:cubicBezTo>
                <a:cubicBezTo>
                  <a:pt x="1959093" y="211728"/>
                  <a:pt x="1902238" y="357353"/>
                  <a:pt x="1929057" y="453570"/>
                </a:cubicBezTo>
                <a:cubicBezTo>
                  <a:pt x="1920087" y="499920"/>
                  <a:pt x="1893050" y="539886"/>
                  <a:pt x="1838341" y="544286"/>
                </a:cubicBezTo>
                <a:cubicBezTo>
                  <a:pt x="1437215" y="689274"/>
                  <a:pt x="662451" y="61767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Renault</a:t>
            </a:r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BF14D6A3-75FF-2A43-226A-A5130027392D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CAC 40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7AF04C-C537-49B1-972A-DA98B793BA16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52015-3AE8-7661-11FF-5631782DE456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</a:t>
            </a:r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7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076" name="Picture 4" descr="Renault Logo PNG Transparent | PNG Mart">
            <a:extLst>
              <a:ext uri="{FF2B5EF4-FFF2-40B4-BE49-F238E27FC236}">
                <a16:creationId xmlns:a16="http://schemas.microsoft.com/office/drawing/2014/main" id="{79E688C3-936E-0B1B-0D3F-40386F84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51" y="1725028"/>
            <a:ext cx="1256083" cy="9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L'Oreal Logo PNG Transparent (1) – Brands Logos">
            <a:extLst>
              <a:ext uri="{FF2B5EF4-FFF2-40B4-BE49-F238E27FC236}">
                <a16:creationId xmlns:a16="http://schemas.microsoft.com/office/drawing/2014/main" id="{9F2FCEDC-3DC4-B8B1-FE53-4A2BEF343D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L'Oreal Logo PNG Transparent (1) – Brands Logos">
            <a:extLst>
              <a:ext uri="{FF2B5EF4-FFF2-40B4-BE49-F238E27FC236}">
                <a16:creationId xmlns:a16="http://schemas.microsoft.com/office/drawing/2014/main" id="{C0090B17-F3B1-C2C5-D123-7C2613B21A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FFEB7A-DCB9-B889-DAD7-208AB7351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18" y="1583070"/>
            <a:ext cx="1929057" cy="1929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CA4F43-259E-5340-4017-45AF7CCA5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59" y="2234168"/>
            <a:ext cx="1895568" cy="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BF14D6A3-75FF-2A43-226A-A5130027392D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CAC 40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7AF04C-C537-49B1-972A-DA98B793BA16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52015-3AE8-7661-11FF-5631782DE456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</a:t>
            </a:r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7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AutoShape 6" descr="L'Oreal Logo PNG Transparent (1) – Brands Logos">
            <a:extLst>
              <a:ext uri="{FF2B5EF4-FFF2-40B4-BE49-F238E27FC236}">
                <a16:creationId xmlns:a16="http://schemas.microsoft.com/office/drawing/2014/main" id="{9F2FCEDC-3DC4-B8B1-FE53-4A2BEF343D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L'Oreal Logo PNG Transparent (1) – Brands Logos">
            <a:extLst>
              <a:ext uri="{FF2B5EF4-FFF2-40B4-BE49-F238E27FC236}">
                <a16:creationId xmlns:a16="http://schemas.microsoft.com/office/drawing/2014/main" id="{C0090B17-F3B1-C2C5-D123-7C2613B21A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2F1622-7BB1-97C1-48B3-BD5CA506B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3" y="1042123"/>
            <a:ext cx="9262122" cy="446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Euro STOXX 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39.468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SX5E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Eurozone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الرسملة الحرة المرجحة</a:t>
            </a:r>
            <a:endParaRPr lang="en-US" sz="1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9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62642" y="1073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يشمل هذا المؤشر خمسين شركة كبرى في منطقة اليورو من </a:t>
            </a:r>
            <a:r>
              <a:rPr lang="ar-EG" sz="1600" dirty="0">
                <a:ln/>
                <a:solidFill>
                  <a:srgbClr val="FF0000"/>
                </a:solidFill>
              </a:rPr>
              <a:t>19 قطاعا اقتصاديا</a:t>
            </a:r>
            <a:r>
              <a:rPr lang="ar-EG" sz="1600" dirty="0">
                <a:ln/>
                <a:solidFill>
                  <a:srgbClr val="00B050"/>
                </a:solidFill>
              </a:rPr>
              <a:t>. تشكل </a:t>
            </a:r>
            <a:r>
              <a:rPr lang="ar-EG" sz="1600" dirty="0">
                <a:ln/>
                <a:solidFill>
                  <a:srgbClr val="00B0F0"/>
                </a:solidFill>
              </a:rPr>
              <a:t>فرنسا وألمانيا </a:t>
            </a:r>
            <a:r>
              <a:rPr lang="ar-EG" sz="1600" dirty="0">
                <a:ln/>
                <a:solidFill>
                  <a:srgbClr val="00B050"/>
                </a:solidFill>
              </a:rPr>
              <a:t>الجزء الأكبر من يورو ستوكس 50 وتمثل ما يقرب من 70 ٪ من القيمة السوقية للمؤشر.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344087" y="2339647"/>
            <a:ext cx="9558932" cy="2095361"/>
          </a:xfrm>
          <a:custGeom>
            <a:avLst/>
            <a:gdLst>
              <a:gd name="connsiteX0" fmla="*/ 349234 w 9558932"/>
              <a:gd name="connsiteY0" fmla="*/ 0 h 2095361"/>
              <a:gd name="connsiteX1" fmla="*/ 648549 w 9558932"/>
              <a:gd name="connsiteY1" fmla="*/ 0 h 2095361"/>
              <a:gd name="connsiteX2" fmla="*/ 1132058 w 9558932"/>
              <a:gd name="connsiteY2" fmla="*/ 0 h 2095361"/>
              <a:gd name="connsiteX3" fmla="*/ 1799761 w 9558932"/>
              <a:gd name="connsiteY3" fmla="*/ 0 h 2095361"/>
              <a:gd name="connsiteX4" fmla="*/ 2375368 w 9558932"/>
              <a:gd name="connsiteY4" fmla="*/ 0 h 2095361"/>
              <a:gd name="connsiteX5" fmla="*/ 2950974 w 9558932"/>
              <a:gd name="connsiteY5" fmla="*/ 0 h 2095361"/>
              <a:gd name="connsiteX6" fmla="*/ 3618677 w 9558932"/>
              <a:gd name="connsiteY6" fmla="*/ 0 h 2095361"/>
              <a:gd name="connsiteX7" fmla="*/ 3917992 w 9558932"/>
              <a:gd name="connsiteY7" fmla="*/ 0 h 2095361"/>
              <a:gd name="connsiteX8" fmla="*/ 4401501 w 9558932"/>
              <a:gd name="connsiteY8" fmla="*/ 0 h 2095361"/>
              <a:gd name="connsiteX9" fmla="*/ 4792913 w 9558932"/>
              <a:gd name="connsiteY9" fmla="*/ 0 h 2095361"/>
              <a:gd name="connsiteX10" fmla="*/ 5368519 w 9558932"/>
              <a:gd name="connsiteY10" fmla="*/ 0 h 2095361"/>
              <a:gd name="connsiteX11" fmla="*/ 5944126 w 9558932"/>
              <a:gd name="connsiteY11" fmla="*/ 0 h 2095361"/>
              <a:gd name="connsiteX12" fmla="*/ 6611829 w 9558932"/>
              <a:gd name="connsiteY12" fmla="*/ 0 h 2095361"/>
              <a:gd name="connsiteX13" fmla="*/ 7187435 w 9558932"/>
              <a:gd name="connsiteY13" fmla="*/ 0 h 2095361"/>
              <a:gd name="connsiteX14" fmla="*/ 7486750 w 9558932"/>
              <a:gd name="connsiteY14" fmla="*/ 0 h 2095361"/>
              <a:gd name="connsiteX15" fmla="*/ 8246550 w 9558932"/>
              <a:gd name="connsiteY15" fmla="*/ 0 h 2095361"/>
              <a:gd name="connsiteX16" fmla="*/ 8822156 w 9558932"/>
              <a:gd name="connsiteY16" fmla="*/ 0 h 2095361"/>
              <a:gd name="connsiteX17" fmla="*/ 9558932 w 9558932"/>
              <a:gd name="connsiteY17" fmla="*/ 0 h 2095361"/>
              <a:gd name="connsiteX18" fmla="*/ 9558932 w 9558932"/>
              <a:gd name="connsiteY18" fmla="*/ 0 h 2095361"/>
              <a:gd name="connsiteX19" fmla="*/ 9558932 w 9558932"/>
              <a:gd name="connsiteY19" fmla="*/ 599504 h 2095361"/>
              <a:gd name="connsiteX20" fmla="*/ 9558932 w 9558932"/>
              <a:gd name="connsiteY20" fmla="*/ 1129162 h 2095361"/>
              <a:gd name="connsiteX21" fmla="*/ 9558932 w 9558932"/>
              <a:gd name="connsiteY21" fmla="*/ 1746127 h 2095361"/>
              <a:gd name="connsiteX22" fmla="*/ 9209698 w 9558932"/>
              <a:gd name="connsiteY22" fmla="*/ 2095361 h 2095361"/>
              <a:gd name="connsiteX23" fmla="*/ 8726189 w 9558932"/>
              <a:gd name="connsiteY23" fmla="*/ 2095361 h 2095361"/>
              <a:gd name="connsiteX24" fmla="*/ 8334777 w 9558932"/>
              <a:gd name="connsiteY24" fmla="*/ 2095361 h 2095361"/>
              <a:gd name="connsiteX25" fmla="*/ 8035462 w 9558932"/>
              <a:gd name="connsiteY25" fmla="*/ 2095361 h 2095361"/>
              <a:gd name="connsiteX26" fmla="*/ 7367758 w 9558932"/>
              <a:gd name="connsiteY26" fmla="*/ 2095361 h 2095361"/>
              <a:gd name="connsiteX27" fmla="*/ 7068443 w 9558932"/>
              <a:gd name="connsiteY27" fmla="*/ 2095361 h 2095361"/>
              <a:gd name="connsiteX28" fmla="*/ 6492837 w 9558932"/>
              <a:gd name="connsiteY28" fmla="*/ 2095361 h 2095361"/>
              <a:gd name="connsiteX29" fmla="*/ 5825134 w 9558932"/>
              <a:gd name="connsiteY29" fmla="*/ 2095361 h 2095361"/>
              <a:gd name="connsiteX30" fmla="*/ 5433722 w 9558932"/>
              <a:gd name="connsiteY30" fmla="*/ 2095361 h 2095361"/>
              <a:gd name="connsiteX31" fmla="*/ 4673922 w 9558932"/>
              <a:gd name="connsiteY31" fmla="*/ 2095361 h 2095361"/>
              <a:gd name="connsiteX32" fmla="*/ 4190413 w 9558932"/>
              <a:gd name="connsiteY32" fmla="*/ 2095361 h 2095361"/>
              <a:gd name="connsiteX33" fmla="*/ 3706903 w 9558932"/>
              <a:gd name="connsiteY33" fmla="*/ 2095361 h 2095361"/>
              <a:gd name="connsiteX34" fmla="*/ 2947103 w 9558932"/>
              <a:gd name="connsiteY34" fmla="*/ 2095361 h 2095361"/>
              <a:gd name="connsiteX35" fmla="*/ 2187303 w 9558932"/>
              <a:gd name="connsiteY35" fmla="*/ 2095361 h 2095361"/>
              <a:gd name="connsiteX36" fmla="*/ 1519600 w 9558932"/>
              <a:gd name="connsiteY36" fmla="*/ 2095361 h 2095361"/>
              <a:gd name="connsiteX37" fmla="*/ 851897 w 9558932"/>
              <a:gd name="connsiteY37" fmla="*/ 2095361 h 2095361"/>
              <a:gd name="connsiteX38" fmla="*/ 0 w 9558932"/>
              <a:gd name="connsiteY38" fmla="*/ 2095361 h 2095361"/>
              <a:gd name="connsiteX39" fmla="*/ 0 w 9558932"/>
              <a:gd name="connsiteY39" fmla="*/ 2095361 h 2095361"/>
              <a:gd name="connsiteX40" fmla="*/ 0 w 9558932"/>
              <a:gd name="connsiteY40" fmla="*/ 1548241 h 2095361"/>
              <a:gd name="connsiteX41" fmla="*/ 0 w 9558932"/>
              <a:gd name="connsiteY41" fmla="*/ 931276 h 2095361"/>
              <a:gd name="connsiteX42" fmla="*/ 0 w 9558932"/>
              <a:gd name="connsiteY42" fmla="*/ 349234 h 2095361"/>
              <a:gd name="connsiteX43" fmla="*/ 349234 w 9558932"/>
              <a:gd name="connsiteY43" fmla="*/ 0 h 20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558932" h="2095361" fill="none" extrusionOk="0">
                <a:moveTo>
                  <a:pt x="349234" y="0"/>
                </a:moveTo>
                <a:cubicBezTo>
                  <a:pt x="416874" y="-747"/>
                  <a:pt x="570016" y="7019"/>
                  <a:pt x="648549" y="0"/>
                </a:cubicBezTo>
                <a:cubicBezTo>
                  <a:pt x="727082" y="-7019"/>
                  <a:pt x="962176" y="28159"/>
                  <a:pt x="1132058" y="0"/>
                </a:cubicBezTo>
                <a:cubicBezTo>
                  <a:pt x="1301940" y="-28159"/>
                  <a:pt x="1577948" y="57031"/>
                  <a:pt x="1799761" y="0"/>
                </a:cubicBezTo>
                <a:cubicBezTo>
                  <a:pt x="2021574" y="-57031"/>
                  <a:pt x="2097528" y="16401"/>
                  <a:pt x="2375368" y="0"/>
                </a:cubicBezTo>
                <a:cubicBezTo>
                  <a:pt x="2653208" y="-16401"/>
                  <a:pt x="2668780" y="23448"/>
                  <a:pt x="2950974" y="0"/>
                </a:cubicBezTo>
                <a:cubicBezTo>
                  <a:pt x="3233168" y="-23448"/>
                  <a:pt x="3290248" y="16406"/>
                  <a:pt x="3618677" y="0"/>
                </a:cubicBezTo>
                <a:cubicBezTo>
                  <a:pt x="3947106" y="-16406"/>
                  <a:pt x="3841721" y="34582"/>
                  <a:pt x="3917992" y="0"/>
                </a:cubicBezTo>
                <a:cubicBezTo>
                  <a:pt x="3994263" y="-34582"/>
                  <a:pt x="4239705" y="38954"/>
                  <a:pt x="4401501" y="0"/>
                </a:cubicBezTo>
                <a:cubicBezTo>
                  <a:pt x="4563297" y="-38954"/>
                  <a:pt x="4681582" y="38116"/>
                  <a:pt x="4792913" y="0"/>
                </a:cubicBezTo>
                <a:cubicBezTo>
                  <a:pt x="4904244" y="-38116"/>
                  <a:pt x="5201006" y="21400"/>
                  <a:pt x="5368519" y="0"/>
                </a:cubicBezTo>
                <a:cubicBezTo>
                  <a:pt x="5536032" y="-21400"/>
                  <a:pt x="5757599" y="31170"/>
                  <a:pt x="5944126" y="0"/>
                </a:cubicBezTo>
                <a:cubicBezTo>
                  <a:pt x="6130653" y="-31170"/>
                  <a:pt x="6440057" y="68949"/>
                  <a:pt x="6611829" y="0"/>
                </a:cubicBezTo>
                <a:cubicBezTo>
                  <a:pt x="6783601" y="-68949"/>
                  <a:pt x="7013136" y="65108"/>
                  <a:pt x="7187435" y="0"/>
                </a:cubicBezTo>
                <a:cubicBezTo>
                  <a:pt x="7361734" y="-65108"/>
                  <a:pt x="7339196" y="14983"/>
                  <a:pt x="7486750" y="0"/>
                </a:cubicBezTo>
                <a:cubicBezTo>
                  <a:pt x="7634305" y="-14983"/>
                  <a:pt x="7958123" y="88289"/>
                  <a:pt x="8246550" y="0"/>
                </a:cubicBezTo>
                <a:cubicBezTo>
                  <a:pt x="8534977" y="-88289"/>
                  <a:pt x="8609635" y="35138"/>
                  <a:pt x="8822156" y="0"/>
                </a:cubicBezTo>
                <a:cubicBezTo>
                  <a:pt x="9034677" y="-35138"/>
                  <a:pt x="9191701" y="53745"/>
                  <a:pt x="9558932" y="0"/>
                </a:cubicBezTo>
                <a:lnTo>
                  <a:pt x="9558932" y="0"/>
                </a:lnTo>
                <a:cubicBezTo>
                  <a:pt x="9595359" y="278663"/>
                  <a:pt x="9488878" y="352435"/>
                  <a:pt x="9558932" y="599504"/>
                </a:cubicBezTo>
                <a:cubicBezTo>
                  <a:pt x="9628986" y="846573"/>
                  <a:pt x="9529839" y="1003155"/>
                  <a:pt x="9558932" y="1129162"/>
                </a:cubicBezTo>
                <a:cubicBezTo>
                  <a:pt x="9588025" y="1255169"/>
                  <a:pt x="9556131" y="1575391"/>
                  <a:pt x="9558932" y="1746127"/>
                </a:cubicBezTo>
                <a:cubicBezTo>
                  <a:pt x="9527216" y="1938131"/>
                  <a:pt x="9403538" y="2126977"/>
                  <a:pt x="9209698" y="2095361"/>
                </a:cubicBezTo>
                <a:cubicBezTo>
                  <a:pt x="9003633" y="2123057"/>
                  <a:pt x="8906020" y="2091690"/>
                  <a:pt x="8726189" y="2095361"/>
                </a:cubicBezTo>
                <a:cubicBezTo>
                  <a:pt x="8546358" y="2099032"/>
                  <a:pt x="8455705" y="2074442"/>
                  <a:pt x="8334777" y="2095361"/>
                </a:cubicBezTo>
                <a:cubicBezTo>
                  <a:pt x="8213849" y="2116280"/>
                  <a:pt x="8122490" y="2062040"/>
                  <a:pt x="8035462" y="2095361"/>
                </a:cubicBezTo>
                <a:cubicBezTo>
                  <a:pt x="7948435" y="2128682"/>
                  <a:pt x="7653207" y="2059462"/>
                  <a:pt x="7367758" y="2095361"/>
                </a:cubicBezTo>
                <a:cubicBezTo>
                  <a:pt x="7082309" y="2131260"/>
                  <a:pt x="7215482" y="2063556"/>
                  <a:pt x="7068443" y="2095361"/>
                </a:cubicBezTo>
                <a:cubicBezTo>
                  <a:pt x="6921404" y="2127166"/>
                  <a:pt x="6630166" y="2033094"/>
                  <a:pt x="6492837" y="2095361"/>
                </a:cubicBezTo>
                <a:cubicBezTo>
                  <a:pt x="6355508" y="2157628"/>
                  <a:pt x="6098783" y="2074366"/>
                  <a:pt x="5825134" y="2095361"/>
                </a:cubicBezTo>
                <a:cubicBezTo>
                  <a:pt x="5551485" y="2116356"/>
                  <a:pt x="5540723" y="2085508"/>
                  <a:pt x="5433722" y="2095361"/>
                </a:cubicBezTo>
                <a:cubicBezTo>
                  <a:pt x="5326721" y="2105214"/>
                  <a:pt x="4909377" y="2030279"/>
                  <a:pt x="4673922" y="2095361"/>
                </a:cubicBezTo>
                <a:cubicBezTo>
                  <a:pt x="4438467" y="2160443"/>
                  <a:pt x="4294265" y="2068372"/>
                  <a:pt x="4190413" y="2095361"/>
                </a:cubicBezTo>
                <a:cubicBezTo>
                  <a:pt x="4086561" y="2122350"/>
                  <a:pt x="3895513" y="2078146"/>
                  <a:pt x="3706903" y="2095361"/>
                </a:cubicBezTo>
                <a:cubicBezTo>
                  <a:pt x="3518293" y="2112576"/>
                  <a:pt x="3102544" y="2078218"/>
                  <a:pt x="2947103" y="2095361"/>
                </a:cubicBezTo>
                <a:cubicBezTo>
                  <a:pt x="2791662" y="2112504"/>
                  <a:pt x="2506796" y="2084540"/>
                  <a:pt x="2187303" y="2095361"/>
                </a:cubicBezTo>
                <a:cubicBezTo>
                  <a:pt x="1867810" y="2106182"/>
                  <a:pt x="1686674" y="2067655"/>
                  <a:pt x="1519600" y="2095361"/>
                </a:cubicBezTo>
                <a:cubicBezTo>
                  <a:pt x="1352526" y="2123067"/>
                  <a:pt x="1073247" y="2039353"/>
                  <a:pt x="851897" y="2095361"/>
                </a:cubicBezTo>
                <a:cubicBezTo>
                  <a:pt x="630547" y="2151369"/>
                  <a:pt x="274014" y="2002006"/>
                  <a:pt x="0" y="2095361"/>
                </a:cubicBezTo>
                <a:lnTo>
                  <a:pt x="0" y="2095361"/>
                </a:lnTo>
                <a:cubicBezTo>
                  <a:pt x="-1877" y="1851951"/>
                  <a:pt x="56513" y="1697039"/>
                  <a:pt x="0" y="1548241"/>
                </a:cubicBezTo>
                <a:cubicBezTo>
                  <a:pt x="-56513" y="1399443"/>
                  <a:pt x="44582" y="1114307"/>
                  <a:pt x="0" y="931276"/>
                </a:cubicBezTo>
                <a:cubicBezTo>
                  <a:pt x="-44582" y="748245"/>
                  <a:pt x="8001" y="621475"/>
                  <a:pt x="0" y="349234"/>
                </a:cubicBezTo>
                <a:cubicBezTo>
                  <a:pt x="11231" y="162929"/>
                  <a:pt x="105530" y="-25737"/>
                  <a:pt x="349234" y="0"/>
                </a:cubicBezTo>
                <a:close/>
              </a:path>
              <a:path w="9558932" h="2095361" stroke="0" extrusionOk="0">
                <a:moveTo>
                  <a:pt x="349234" y="0"/>
                </a:moveTo>
                <a:cubicBezTo>
                  <a:pt x="522863" y="-2466"/>
                  <a:pt x="764205" y="69894"/>
                  <a:pt x="1016937" y="0"/>
                </a:cubicBezTo>
                <a:cubicBezTo>
                  <a:pt x="1269669" y="-69894"/>
                  <a:pt x="1293530" y="25379"/>
                  <a:pt x="1408349" y="0"/>
                </a:cubicBezTo>
                <a:cubicBezTo>
                  <a:pt x="1523168" y="-25379"/>
                  <a:pt x="1620288" y="22907"/>
                  <a:pt x="1707664" y="0"/>
                </a:cubicBezTo>
                <a:cubicBezTo>
                  <a:pt x="1795041" y="-22907"/>
                  <a:pt x="1978861" y="40422"/>
                  <a:pt x="2099077" y="0"/>
                </a:cubicBezTo>
                <a:cubicBezTo>
                  <a:pt x="2219293" y="-40422"/>
                  <a:pt x="2355656" y="17775"/>
                  <a:pt x="2490489" y="0"/>
                </a:cubicBezTo>
                <a:cubicBezTo>
                  <a:pt x="2625322" y="-17775"/>
                  <a:pt x="2784641" y="16640"/>
                  <a:pt x="2973998" y="0"/>
                </a:cubicBezTo>
                <a:cubicBezTo>
                  <a:pt x="3163355" y="-16640"/>
                  <a:pt x="3327867" y="9693"/>
                  <a:pt x="3457507" y="0"/>
                </a:cubicBezTo>
                <a:cubicBezTo>
                  <a:pt x="3587147" y="-9693"/>
                  <a:pt x="3814924" y="16889"/>
                  <a:pt x="4033113" y="0"/>
                </a:cubicBezTo>
                <a:cubicBezTo>
                  <a:pt x="4251302" y="-16889"/>
                  <a:pt x="4332206" y="35970"/>
                  <a:pt x="4608719" y="0"/>
                </a:cubicBezTo>
                <a:cubicBezTo>
                  <a:pt x="4885232" y="-35970"/>
                  <a:pt x="4878810" y="48774"/>
                  <a:pt x="5092228" y="0"/>
                </a:cubicBezTo>
                <a:cubicBezTo>
                  <a:pt x="5305646" y="-48774"/>
                  <a:pt x="5294517" y="21498"/>
                  <a:pt x="5391544" y="0"/>
                </a:cubicBezTo>
                <a:cubicBezTo>
                  <a:pt x="5488571" y="-21498"/>
                  <a:pt x="5827009" y="11417"/>
                  <a:pt x="5967150" y="0"/>
                </a:cubicBezTo>
                <a:cubicBezTo>
                  <a:pt x="6107291" y="-11417"/>
                  <a:pt x="6318367" y="76792"/>
                  <a:pt x="6634853" y="0"/>
                </a:cubicBezTo>
                <a:cubicBezTo>
                  <a:pt x="6951339" y="-76792"/>
                  <a:pt x="7201019" y="4143"/>
                  <a:pt x="7394653" y="0"/>
                </a:cubicBezTo>
                <a:cubicBezTo>
                  <a:pt x="7588287" y="-4143"/>
                  <a:pt x="7667485" y="11275"/>
                  <a:pt x="7786065" y="0"/>
                </a:cubicBezTo>
                <a:cubicBezTo>
                  <a:pt x="7904645" y="-11275"/>
                  <a:pt x="8005215" y="6205"/>
                  <a:pt x="8085380" y="0"/>
                </a:cubicBezTo>
                <a:cubicBezTo>
                  <a:pt x="8165546" y="-6205"/>
                  <a:pt x="8393690" y="63001"/>
                  <a:pt x="8660986" y="0"/>
                </a:cubicBezTo>
                <a:cubicBezTo>
                  <a:pt x="8928282" y="-63001"/>
                  <a:pt x="8859805" y="10449"/>
                  <a:pt x="8960302" y="0"/>
                </a:cubicBezTo>
                <a:cubicBezTo>
                  <a:pt x="9060799" y="-10449"/>
                  <a:pt x="9302465" y="59471"/>
                  <a:pt x="9558932" y="0"/>
                </a:cubicBezTo>
                <a:lnTo>
                  <a:pt x="9558932" y="0"/>
                </a:lnTo>
                <a:cubicBezTo>
                  <a:pt x="9570621" y="178327"/>
                  <a:pt x="9520678" y="293055"/>
                  <a:pt x="9558932" y="564581"/>
                </a:cubicBezTo>
                <a:cubicBezTo>
                  <a:pt x="9597186" y="836107"/>
                  <a:pt x="9506029" y="977691"/>
                  <a:pt x="9558932" y="1094240"/>
                </a:cubicBezTo>
                <a:cubicBezTo>
                  <a:pt x="9611835" y="1210789"/>
                  <a:pt x="9528688" y="1577937"/>
                  <a:pt x="9558932" y="1746127"/>
                </a:cubicBezTo>
                <a:cubicBezTo>
                  <a:pt x="9599709" y="1922885"/>
                  <a:pt x="9385821" y="2097127"/>
                  <a:pt x="9209698" y="2095361"/>
                </a:cubicBezTo>
                <a:cubicBezTo>
                  <a:pt x="8995916" y="2132971"/>
                  <a:pt x="8837647" y="2043271"/>
                  <a:pt x="8634092" y="2095361"/>
                </a:cubicBezTo>
                <a:cubicBezTo>
                  <a:pt x="8430537" y="2147451"/>
                  <a:pt x="8332281" y="2080480"/>
                  <a:pt x="8242680" y="2095361"/>
                </a:cubicBezTo>
                <a:cubicBezTo>
                  <a:pt x="8153079" y="2110242"/>
                  <a:pt x="7661665" y="2015160"/>
                  <a:pt x="7482880" y="2095361"/>
                </a:cubicBezTo>
                <a:cubicBezTo>
                  <a:pt x="7304095" y="2175562"/>
                  <a:pt x="7005968" y="2032171"/>
                  <a:pt x="6723080" y="2095361"/>
                </a:cubicBezTo>
                <a:cubicBezTo>
                  <a:pt x="6440192" y="2158551"/>
                  <a:pt x="6379682" y="2047608"/>
                  <a:pt x="6147473" y="2095361"/>
                </a:cubicBezTo>
                <a:cubicBezTo>
                  <a:pt x="5915264" y="2143114"/>
                  <a:pt x="5804593" y="2038494"/>
                  <a:pt x="5479770" y="2095361"/>
                </a:cubicBezTo>
                <a:cubicBezTo>
                  <a:pt x="5154947" y="2152228"/>
                  <a:pt x="5171382" y="2081953"/>
                  <a:pt x="5088358" y="2095361"/>
                </a:cubicBezTo>
                <a:cubicBezTo>
                  <a:pt x="5005334" y="2108769"/>
                  <a:pt x="4664171" y="2042697"/>
                  <a:pt x="4512752" y="2095361"/>
                </a:cubicBezTo>
                <a:cubicBezTo>
                  <a:pt x="4361333" y="2148025"/>
                  <a:pt x="4021992" y="2054572"/>
                  <a:pt x="3845049" y="2095361"/>
                </a:cubicBezTo>
                <a:cubicBezTo>
                  <a:pt x="3668106" y="2136150"/>
                  <a:pt x="3363835" y="2050578"/>
                  <a:pt x="3177346" y="2095361"/>
                </a:cubicBezTo>
                <a:cubicBezTo>
                  <a:pt x="2990857" y="2140144"/>
                  <a:pt x="2984045" y="2085898"/>
                  <a:pt x="2878031" y="2095361"/>
                </a:cubicBezTo>
                <a:cubicBezTo>
                  <a:pt x="2772018" y="2104824"/>
                  <a:pt x="2610257" y="2075607"/>
                  <a:pt x="2486618" y="2095361"/>
                </a:cubicBezTo>
                <a:cubicBezTo>
                  <a:pt x="2362979" y="2115115"/>
                  <a:pt x="2168100" y="2048639"/>
                  <a:pt x="2003109" y="2095361"/>
                </a:cubicBezTo>
                <a:cubicBezTo>
                  <a:pt x="1838118" y="2142083"/>
                  <a:pt x="1706380" y="2092898"/>
                  <a:pt x="1611697" y="2095361"/>
                </a:cubicBezTo>
                <a:cubicBezTo>
                  <a:pt x="1517014" y="2097824"/>
                  <a:pt x="1222942" y="2082942"/>
                  <a:pt x="1036091" y="2095361"/>
                </a:cubicBezTo>
                <a:cubicBezTo>
                  <a:pt x="849240" y="2107780"/>
                  <a:pt x="362406" y="2038748"/>
                  <a:pt x="0" y="2095361"/>
                </a:cubicBezTo>
                <a:lnTo>
                  <a:pt x="0" y="2095361"/>
                </a:lnTo>
                <a:cubicBezTo>
                  <a:pt x="-38420" y="1818449"/>
                  <a:pt x="59670" y="1730843"/>
                  <a:pt x="0" y="1513319"/>
                </a:cubicBezTo>
                <a:cubicBezTo>
                  <a:pt x="-59670" y="1295795"/>
                  <a:pt x="5605" y="1115383"/>
                  <a:pt x="0" y="913815"/>
                </a:cubicBezTo>
                <a:cubicBezTo>
                  <a:pt x="-5605" y="712247"/>
                  <a:pt x="42132" y="607175"/>
                  <a:pt x="0" y="349234"/>
                </a:cubicBezTo>
                <a:cubicBezTo>
                  <a:pt x="-24405" y="159353"/>
                  <a:pt x="179631" y="17369"/>
                  <a:pt x="349234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في السنوات الأخيرة ظهرت مجموعة كاملة من المؤشرات الفرعية ، مثل اليورو ستوكس إيطاليا وفرنسا وإسبانيا ، على سبيل المثال. تعرض هذه المؤشرات الاتجاهات العامة للاستراتيجيات الاقتصادية الوطنية للبلدان المذكورة أعلاه. من بين المؤشرات الفرعية الهامة الأخرى القائمة على يورو ستوكس 50 </a:t>
            </a:r>
            <a:r>
              <a:rPr lang="ar-EG" sz="1600" dirty="0">
                <a:ln/>
                <a:solidFill>
                  <a:srgbClr val="FF0000"/>
                </a:solidFill>
              </a:rPr>
              <a:t>ستوكس أوروبا 600</a:t>
            </a:r>
            <a:r>
              <a:rPr lang="ar-EG" sz="1600" dirty="0">
                <a:ln/>
                <a:solidFill>
                  <a:srgbClr val="00B050"/>
                </a:solidFill>
              </a:rPr>
              <a:t> وعدد من مؤشرات الصناعة التي تمثل سلوك السوق العام في قطاعات محددة.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260678" y="2508702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AXA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4211671" y="2347267"/>
            <a:ext cx="1897688" cy="544286"/>
          </a:xfrm>
          <a:custGeom>
            <a:avLst/>
            <a:gdLst>
              <a:gd name="connsiteX0" fmla="*/ 0 w 1897688"/>
              <a:gd name="connsiteY0" fmla="*/ 90716 h 544286"/>
              <a:gd name="connsiteX1" fmla="*/ 90716 w 1897688"/>
              <a:gd name="connsiteY1" fmla="*/ 0 h 544286"/>
              <a:gd name="connsiteX2" fmla="*/ 1806972 w 1897688"/>
              <a:gd name="connsiteY2" fmla="*/ 0 h 544286"/>
              <a:gd name="connsiteX3" fmla="*/ 1897688 w 1897688"/>
              <a:gd name="connsiteY3" fmla="*/ 90716 h 544286"/>
              <a:gd name="connsiteX4" fmla="*/ 1897688 w 1897688"/>
              <a:gd name="connsiteY4" fmla="*/ 453570 h 544286"/>
              <a:gd name="connsiteX5" fmla="*/ 1806972 w 1897688"/>
              <a:gd name="connsiteY5" fmla="*/ 544286 h 544286"/>
              <a:gd name="connsiteX6" fmla="*/ 90716 w 1897688"/>
              <a:gd name="connsiteY6" fmla="*/ 544286 h 544286"/>
              <a:gd name="connsiteX7" fmla="*/ 0 w 1897688"/>
              <a:gd name="connsiteY7" fmla="*/ 453570 h 544286"/>
              <a:gd name="connsiteX8" fmla="*/ 0 w 189768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68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48301" y="-60117"/>
                  <a:pt x="1289796" y="-62042"/>
                  <a:pt x="1806972" y="0"/>
                </a:cubicBezTo>
                <a:cubicBezTo>
                  <a:pt x="1859347" y="-207"/>
                  <a:pt x="1894391" y="41284"/>
                  <a:pt x="1897688" y="90716"/>
                </a:cubicBezTo>
                <a:cubicBezTo>
                  <a:pt x="1869673" y="160031"/>
                  <a:pt x="1868155" y="288012"/>
                  <a:pt x="1897688" y="453570"/>
                </a:cubicBezTo>
                <a:cubicBezTo>
                  <a:pt x="1897720" y="498839"/>
                  <a:pt x="1861593" y="550388"/>
                  <a:pt x="1806972" y="544286"/>
                </a:cubicBezTo>
                <a:cubicBezTo>
                  <a:pt x="1207533" y="525544"/>
                  <a:pt x="369446" y="573575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89768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33959" y="116545"/>
                  <a:pt x="1267364" y="-143284"/>
                  <a:pt x="1806972" y="0"/>
                </a:cubicBezTo>
                <a:cubicBezTo>
                  <a:pt x="1857824" y="4073"/>
                  <a:pt x="1897158" y="38441"/>
                  <a:pt x="1897688" y="90716"/>
                </a:cubicBezTo>
                <a:cubicBezTo>
                  <a:pt x="1927724" y="211728"/>
                  <a:pt x="1870869" y="357353"/>
                  <a:pt x="1897688" y="453570"/>
                </a:cubicBezTo>
                <a:cubicBezTo>
                  <a:pt x="1888718" y="499920"/>
                  <a:pt x="1861681" y="539886"/>
                  <a:pt x="1806972" y="544286"/>
                </a:cubicBezTo>
                <a:cubicBezTo>
                  <a:pt x="1265481" y="498770"/>
                  <a:pt x="852273" y="68221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Deutsche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Bank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946307" y="2013857"/>
            <a:ext cx="1929057" cy="544286"/>
          </a:xfrm>
          <a:custGeom>
            <a:avLst/>
            <a:gdLst>
              <a:gd name="connsiteX0" fmla="*/ 0 w 1929057"/>
              <a:gd name="connsiteY0" fmla="*/ 90716 h 544286"/>
              <a:gd name="connsiteX1" fmla="*/ 90716 w 1929057"/>
              <a:gd name="connsiteY1" fmla="*/ 0 h 544286"/>
              <a:gd name="connsiteX2" fmla="*/ 1838341 w 1929057"/>
              <a:gd name="connsiteY2" fmla="*/ 0 h 544286"/>
              <a:gd name="connsiteX3" fmla="*/ 1929057 w 1929057"/>
              <a:gd name="connsiteY3" fmla="*/ 90716 h 544286"/>
              <a:gd name="connsiteX4" fmla="*/ 1929057 w 1929057"/>
              <a:gd name="connsiteY4" fmla="*/ 453570 h 544286"/>
              <a:gd name="connsiteX5" fmla="*/ 1838341 w 1929057"/>
              <a:gd name="connsiteY5" fmla="*/ 544286 h 544286"/>
              <a:gd name="connsiteX6" fmla="*/ 90716 w 1929057"/>
              <a:gd name="connsiteY6" fmla="*/ 544286 h 544286"/>
              <a:gd name="connsiteX7" fmla="*/ 0 w 1929057"/>
              <a:gd name="connsiteY7" fmla="*/ 453570 h 544286"/>
              <a:gd name="connsiteX8" fmla="*/ 0 w 192905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05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58989" y="-149563"/>
                  <a:pt x="1305529" y="-20276"/>
                  <a:pt x="1838341" y="0"/>
                </a:cubicBezTo>
                <a:cubicBezTo>
                  <a:pt x="1890716" y="-207"/>
                  <a:pt x="1925760" y="41284"/>
                  <a:pt x="1929057" y="90716"/>
                </a:cubicBezTo>
                <a:cubicBezTo>
                  <a:pt x="1901042" y="160031"/>
                  <a:pt x="1899524" y="288012"/>
                  <a:pt x="1929057" y="453570"/>
                </a:cubicBezTo>
                <a:cubicBezTo>
                  <a:pt x="1929089" y="498839"/>
                  <a:pt x="1892962" y="550388"/>
                  <a:pt x="1838341" y="544286"/>
                </a:cubicBezTo>
                <a:cubicBezTo>
                  <a:pt x="1223170" y="509613"/>
                  <a:pt x="448649" y="446824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92905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76176" y="24130"/>
                  <a:pt x="1527441" y="-114439"/>
                  <a:pt x="1838341" y="0"/>
                </a:cubicBezTo>
                <a:cubicBezTo>
                  <a:pt x="1889193" y="4073"/>
                  <a:pt x="1928527" y="38441"/>
                  <a:pt x="1929057" y="90716"/>
                </a:cubicBezTo>
                <a:cubicBezTo>
                  <a:pt x="1959093" y="211728"/>
                  <a:pt x="1902238" y="357353"/>
                  <a:pt x="1929057" y="453570"/>
                </a:cubicBezTo>
                <a:cubicBezTo>
                  <a:pt x="1920087" y="499920"/>
                  <a:pt x="1893050" y="539886"/>
                  <a:pt x="1838341" y="544286"/>
                </a:cubicBezTo>
                <a:cubicBezTo>
                  <a:pt x="1437215" y="689274"/>
                  <a:pt x="662451" y="61767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Deutsche Post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9592FF1-3A58-48A5-783A-5E1DD546B12F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Euro STOXX 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49E469-B5C9-DE4E-E929-6BB6CF069451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9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65E843-716A-D313-37E7-F00FF87307C5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03984C-8ACF-68C6-10D8-DB569A23B1B6}"/>
              </a:ext>
            </a:extLst>
          </p:cNvPr>
          <p:cNvSpPr/>
          <p:nvPr/>
        </p:nvSpPr>
        <p:spPr>
          <a:xfrm>
            <a:off x="552954" y="4828067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BMW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ACA19B-779F-A985-CED9-BB382598C1C4}"/>
              </a:ext>
            </a:extLst>
          </p:cNvPr>
          <p:cNvSpPr/>
          <p:nvPr/>
        </p:nvSpPr>
        <p:spPr>
          <a:xfrm>
            <a:off x="6847922" y="5190321"/>
            <a:ext cx="2490421" cy="544286"/>
          </a:xfrm>
          <a:custGeom>
            <a:avLst/>
            <a:gdLst>
              <a:gd name="connsiteX0" fmla="*/ 0 w 2490421"/>
              <a:gd name="connsiteY0" fmla="*/ 90716 h 544286"/>
              <a:gd name="connsiteX1" fmla="*/ 90716 w 2490421"/>
              <a:gd name="connsiteY1" fmla="*/ 0 h 544286"/>
              <a:gd name="connsiteX2" fmla="*/ 2399705 w 2490421"/>
              <a:gd name="connsiteY2" fmla="*/ 0 h 544286"/>
              <a:gd name="connsiteX3" fmla="*/ 2490421 w 2490421"/>
              <a:gd name="connsiteY3" fmla="*/ 90716 h 544286"/>
              <a:gd name="connsiteX4" fmla="*/ 2490421 w 2490421"/>
              <a:gd name="connsiteY4" fmla="*/ 453570 h 544286"/>
              <a:gd name="connsiteX5" fmla="*/ 2399705 w 2490421"/>
              <a:gd name="connsiteY5" fmla="*/ 544286 h 544286"/>
              <a:gd name="connsiteX6" fmla="*/ 90716 w 2490421"/>
              <a:gd name="connsiteY6" fmla="*/ 544286 h 544286"/>
              <a:gd name="connsiteX7" fmla="*/ 0 w 2490421"/>
              <a:gd name="connsiteY7" fmla="*/ 453570 h 544286"/>
              <a:gd name="connsiteX8" fmla="*/ 0 w 2490421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0421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378632" y="-158339"/>
                  <a:pt x="1776345" y="78065"/>
                  <a:pt x="2399705" y="0"/>
                </a:cubicBezTo>
                <a:cubicBezTo>
                  <a:pt x="2452080" y="-207"/>
                  <a:pt x="2487124" y="41284"/>
                  <a:pt x="2490421" y="90716"/>
                </a:cubicBezTo>
                <a:cubicBezTo>
                  <a:pt x="2462406" y="160031"/>
                  <a:pt x="2460888" y="288012"/>
                  <a:pt x="2490421" y="453570"/>
                </a:cubicBezTo>
                <a:cubicBezTo>
                  <a:pt x="2490453" y="498839"/>
                  <a:pt x="2454326" y="550388"/>
                  <a:pt x="2399705" y="544286"/>
                </a:cubicBezTo>
                <a:cubicBezTo>
                  <a:pt x="1313717" y="450037"/>
                  <a:pt x="116425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490421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345685" y="114556"/>
                  <a:pt x="1504124" y="-105465"/>
                  <a:pt x="2399705" y="0"/>
                </a:cubicBezTo>
                <a:cubicBezTo>
                  <a:pt x="2450557" y="4073"/>
                  <a:pt x="2489891" y="38441"/>
                  <a:pt x="2490421" y="90716"/>
                </a:cubicBezTo>
                <a:cubicBezTo>
                  <a:pt x="2520457" y="211728"/>
                  <a:pt x="2463602" y="357353"/>
                  <a:pt x="2490421" y="453570"/>
                </a:cubicBezTo>
                <a:cubicBezTo>
                  <a:pt x="2481451" y="499920"/>
                  <a:pt x="2454414" y="539886"/>
                  <a:pt x="2399705" y="544286"/>
                </a:cubicBezTo>
                <a:cubicBezTo>
                  <a:pt x="2019638" y="523350"/>
                  <a:pt x="712460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206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Volkswagen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Group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1527D0-5832-8F99-0759-0BC520C74280}"/>
              </a:ext>
            </a:extLst>
          </p:cNvPr>
          <p:cNvSpPr/>
          <p:nvPr/>
        </p:nvSpPr>
        <p:spPr>
          <a:xfrm>
            <a:off x="4256375" y="5066997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Siemens</a:t>
            </a:r>
          </a:p>
        </p:txBody>
      </p:sp>
      <p:pic>
        <p:nvPicPr>
          <p:cNvPr id="2" name="Picture 2" descr="BMW Logo PNG Transparent &amp; SVG Vector - Freebie Supply">
            <a:extLst>
              <a:ext uri="{FF2B5EF4-FFF2-40B4-BE49-F238E27FC236}">
                <a16:creationId xmlns:a16="http://schemas.microsoft.com/office/drawing/2014/main" id="{9146AD10-D5DD-B924-FD14-2EB1F8E7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8" y="3771813"/>
            <a:ext cx="754885" cy="7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eutsche Bank Logo transparent PNG - StickPNG">
            <a:extLst>
              <a:ext uri="{FF2B5EF4-FFF2-40B4-BE49-F238E27FC236}">
                <a16:creationId xmlns:a16="http://schemas.microsoft.com/office/drawing/2014/main" id="{1E0DE1F5-4C13-51DE-5F40-8A1451B0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13" y="1174628"/>
            <a:ext cx="1312025" cy="11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Deutsche Post logo in transparent PNG and vectorized SVG formats">
            <a:extLst>
              <a:ext uri="{FF2B5EF4-FFF2-40B4-BE49-F238E27FC236}">
                <a16:creationId xmlns:a16="http://schemas.microsoft.com/office/drawing/2014/main" id="{A676862A-CCB1-29A4-E0E8-9F18223C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1" y="1355436"/>
            <a:ext cx="1064029" cy="3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Deutsche Post logo in transparent PNG and vectorized SVG formats">
            <a:extLst>
              <a:ext uri="{FF2B5EF4-FFF2-40B4-BE49-F238E27FC236}">
                <a16:creationId xmlns:a16="http://schemas.microsoft.com/office/drawing/2014/main" id="{4D32359C-1395-FEFA-3CF6-4B9C22D4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0" y="1355436"/>
            <a:ext cx="398310" cy="3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XA Logo, symbol, meaning, history, PNG, brand">
            <a:extLst>
              <a:ext uri="{FF2B5EF4-FFF2-40B4-BE49-F238E27FC236}">
                <a16:creationId xmlns:a16="http://schemas.microsoft.com/office/drawing/2014/main" id="{08F67F62-91C3-52C7-0B9A-B494CE35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07" y="1175711"/>
            <a:ext cx="2112589" cy="11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emens Logo PNG Transparent – Brands Logos">
            <a:extLst>
              <a:ext uri="{FF2B5EF4-FFF2-40B4-BE49-F238E27FC236}">
                <a16:creationId xmlns:a16="http://schemas.microsoft.com/office/drawing/2014/main" id="{FC64B646-FDB0-0901-8A11-0E8D202A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66" y="4037118"/>
            <a:ext cx="2490421" cy="5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w Png Logo - Free Transparent PNG Logos">
            <a:extLst>
              <a:ext uri="{FF2B5EF4-FFF2-40B4-BE49-F238E27FC236}">
                <a16:creationId xmlns:a16="http://schemas.microsoft.com/office/drawing/2014/main" id="{C58C0A5B-3D91-A39D-8090-490F57B0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01" y="3463992"/>
            <a:ext cx="1693025" cy="16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0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9592FF1-3A58-48A5-783A-5E1DD546B12F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Euro STOXX 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49E469-B5C9-DE4E-E929-6BB6CF069451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9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65E843-716A-D313-37E7-F00FF87307C5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BE683A-B223-E469-6C32-52F678FA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5" y="1066751"/>
            <a:ext cx="9280353" cy="451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2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9551324" y="2808525"/>
            <a:ext cx="2451425" cy="802179"/>
          </a:xfrm>
          <a:custGeom>
            <a:avLst/>
            <a:gdLst>
              <a:gd name="connsiteX0" fmla="*/ 133699 w 2451425"/>
              <a:gd name="connsiteY0" fmla="*/ 0 h 802179"/>
              <a:gd name="connsiteX1" fmla="*/ 2451425 w 2451425"/>
              <a:gd name="connsiteY1" fmla="*/ 0 h 802179"/>
              <a:gd name="connsiteX2" fmla="*/ 2451425 w 2451425"/>
              <a:gd name="connsiteY2" fmla="*/ 0 h 802179"/>
              <a:gd name="connsiteX3" fmla="*/ 2451425 w 2451425"/>
              <a:gd name="connsiteY3" fmla="*/ 668480 h 802179"/>
              <a:gd name="connsiteX4" fmla="*/ 2317726 w 2451425"/>
              <a:gd name="connsiteY4" fmla="*/ 802179 h 802179"/>
              <a:gd name="connsiteX5" fmla="*/ 0 w 2451425"/>
              <a:gd name="connsiteY5" fmla="*/ 802179 h 802179"/>
              <a:gd name="connsiteX6" fmla="*/ 0 w 2451425"/>
              <a:gd name="connsiteY6" fmla="*/ 802179 h 802179"/>
              <a:gd name="connsiteX7" fmla="*/ 0 w 2451425"/>
              <a:gd name="connsiteY7" fmla="*/ 133699 h 802179"/>
              <a:gd name="connsiteX8" fmla="*/ 133699 w 245142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425" h="802179" fill="none" extrusionOk="0">
                <a:moveTo>
                  <a:pt x="133699" y="0"/>
                </a:moveTo>
                <a:cubicBezTo>
                  <a:pt x="743909" y="-101497"/>
                  <a:pt x="1719902" y="-66252"/>
                  <a:pt x="2451425" y="0"/>
                </a:cubicBezTo>
                <a:lnTo>
                  <a:pt x="2451425" y="0"/>
                </a:lnTo>
                <a:cubicBezTo>
                  <a:pt x="2418711" y="172459"/>
                  <a:pt x="2480631" y="429293"/>
                  <a:pt x="2451425" y="668480"/>
                </a:cubicBezTo>
                <a:cubicBezTo>
                  <a:pt x="2452373" y="735753"/>
                  <a:pt x="2390226" y="800652"/>
                  <a:pt x="2317726" y="802179"/>
                </a:cubicBezTo>
                <a:cubicBezTo>
                  <a:pt x="1691251" y="725208"/>
                  <a:pt x="235705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2451425" h="802179" stroke="0" extrusionOk="0">
                <a:moveTo>
                  <a:pt x="133699" y="0"/>
                </a:moveTo>
                <a:cubicBezTo>
                  <a:pt x="1181402" y="117821"/>
                  <a:pt x="2055118" y="-43244"/>
                  <a:pt x="2451425" y="0"/>
                </a:cubicBezTo>
                <a:lnTo>
                  <a:pt x="2451425" y="0"/>
                </a:lnTo>
                <a:cubicBezTo>
                  <a:pt x="2509421" y="264698"/>
                  <a:pt x="2508306" y="404093"/>
                  <a:pt x="2451425" y="668480"/>
                </a:cubicBezTo>
                <a:cubicBezTo>
                  <a:pt x="2451374" y="741383"/>
                  <a:pt x="2387764" y="805243"/>
                  <a:pt x="2317726" y="802179"/>
                </a:cubicBezTo>
                <a:cubicBezTo>
                  <a:pt x="1809922" y="904720"/>
                  <a:pt x="690628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Index – Ibovespa (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Índice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9.842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BVSP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Brazil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الرسملة الحرة المرجحة</a:t>
            </a:r>
            <a:endParaRPr lang="en-US" sz="1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346267" y="229047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10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9873791" y="358990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1968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62642" y="1073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مؤشر بورصة بوفيسبا ، المعروف أيضا باسم إيبوفيسبا ، هو </a:t>
            </a:r>
            <a:r>
              <a:rPr lang="ar-EG" sz="1600" dirty="0">
                <a:ln/>
                <a:solidFill>
                  <a:srgbClr val="FF0000"/>
                </a:solidFill>
              </a:rPr>
              <a:t>أحد مؤشرات الاقتصاد الكلي الرئيسية في أمريكا اللاتينية </a:t>
            </a:r>
            <a:r>
              <a:rPr lang="ar-EG" sz="1600" dirty="0">
                <a:ln/>
                <a:solidFill>
                  <a:srgbClr val="00B050"/>
                </a:solidFill>
              </a:rPr>
              <a:t>، ويتم تداوله في بورصة ب 3 في ساو باولو.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801682" y="2647987"/>
            <a:ext cx="8100124" cy="802179"/>
          </a:xfrm>
          <a:custGeom>
            <a:avLst/>
            <a:gdLst>
              <a:gd name="connsiteX0" fmla="*/ 133699 w 8100124"/>
              <a:gd name="connsiteY0" fmla="*/ 0 h 802179"/>
              <a:gd name="connsiteX1" fmla="*/ 543401 w 8100124"/>
              <a:gd name="connsiteY1" fmla="*/ 0 h 802179"/>
              <a:gd name="connsiteX2" fmla="*/ 953103 w 8100124"/>
              <a:gd name="connsiteY2" fmla="*/ 0 h 802179"/>
              <a:gd name="connsiteX3" fmla="*/ 1283140 w 8100124"/>
              <a:gd name="connsiteY3" fmla="*/ 0 h 802179"/>
              <a:gd name="connsiteX4" fmla="*/ 1692842 w 8100124"/>
              <a:gd name="connsiteY4" fmla="*/ 0 h 802179"/>
              <a:gd name="connsiteX5" fmla="*/ 2341537 w 8100124"/>
              <a:gd name="connsiteY5" fmla="*/ 0 h 802179"/>
              <a:gd name="connsiteX6" fmla="*/ 2751239 w 8100124"/>
              <a:gd name="connsiteY6" fmla="*/ 0 h 802179"/>
              <a:gd name="connsiteX7" fmla="*/ 3160940 w 8100124"/>
              <a:gd name="connsiteY7" fmla="*/ 0 h 802179"/>
              <a:gd name="connsiteX8" fmla="*/ 3650307 w 8100124"/>
              <a:gd name="connsiteY8" fmla="*/ 0 h 802179"/>
              <a:gd name="connsiteX9" fmla="*/ 4299001 w 8100124"/>
              <a:gd name="connsiteY9" fmla="*/ 0 h 802179"/>
              <a:gd name="connsiteX10" fmla="*/ 4788367 w 8100124"/>
              <a:gd name="connsiteY10" fmla="*/ 0 h 802179"/>
              <a:gd name="connsiteX11" fmla="*/ 5437062 w 8100124"/>
              <a:gd name="connsiteY11" fmla="*/ 0 h 802179"/>
              <a:gd name="connsiteX12" fmla="*/ 6006092 w 8100124"/>
              <a:gd name="connsiteY12" fmla="*/ 0 h 802179"/>
              <a:gd name="connsiteX13" fmla="*/ 6575123 w 8100124"/>
              <a:gd name="connsiteY13" fmla="*/ 0 h 802179"/>
              <a:gd name="connsiteX14" fmla="*/ 7223817 w 8100124"/>
              <a:gd name="connsiteY14" fmla="*/ 0 h 802179"/>
              <a:gd name="connsiteX15" fmla="*/ 7553855 w 8100124"/>
              <a:gd name="connsiteY15" fmla="*/ 0 h 802179"/>
              <a:gd name="connsiteX16" fmla="*/ 8100124 w 8100124"/>
              <a:gd name="connsiteY16" fmla="*/ 0 h 802179"/>
              <a:gd name="connsiteX17" fmla="*/ 8100124 w 8100124"/>
              <a:gd name="connsiteY17" fmla="*/ 0 h 802179"/>
              <a:gd name="connsiteX18" fmla="*/ 8100124 w 8100124"/>
              <a:gd name="connsiteY18" fmla="*/ 320870 h 802179"/>
              <a:gd name="connsiteX19" fmla="*/ 8100124 w 8100124"/>
              <a:gd name="connsiteY19" fmla="*/ 668480 h 802179"/>
              <a:gd name="connsiteX20" fmla="*/ 7966425 w 8100124"/>
              <a:gd name="connsiteY20" fmla="*/ 802179 h 802179"/>
              <a:gd name="connsiteX21" fmla="*/ 7397395 w 8100124"/>
              <a:gd name="connsiteY21" fmla="*/ 802179 h 802179"/>
              <a:gd name="connsiteX22" fmla="*/ 7067357 w 8100124"/>
              <a:gd name="connsiteY22" fmla="*/ 802179 h 802179"/>
              <a:gd name="connsiteX23" fmla="*/ 6338998 w 8100124"/>
              <a:gd name="connsiteY23" fmla="*/ 802179 h 802179"/>
              <a:gd name="connsiteX24" fmla="*/ 5929296 w 8100124"/>
              <a:gd name="connsiteY24" fmla="*/ 802179 h 802179"/>
              <a:gd name="connsiteX25" fmla="*/ 5280602 w 8100124"/>
              <a:gd name="connsiteY25" fmla="*/ 802179 h 802179"/>
              <a:gd name="connsiteX26" fmla="*/ 4791236 w 8100124"/>
              <a:gd name="connsiteY26" fmla="*/ 802179 h 802179"/>
              <a:gd name="connsiteX27" fmla="*/ 4461198 w 8100124"/>
              <a:gd name="connsiteY27" fmla="*/ 802179 h 802179"/>
              <a:gd name="connsiteX28" fmla="*/ 4051496 w 8100124"/>
              <a:gd name="connsiteY28" fmla="*/ 802179 h 802179"/>
              <a:gd name="connsiteX29" fmla="*/ 3402802 w 8100124"/>
              <a:gd name="connsiteY29" fmla="*/ 802179 h 802179"/>
              <a:gd name="connsiteX30" fmla="*/ 2674443 w 8100124"/>
              <a:gd name="connsiteY30" fmla="*/ 802179 h 802179"/>
              <a:gd name="connsiteX31" fmla="*/ 2264741 w 8100124"/>
              <a:gd name="connsiteY31" fmla="*/ 802179 h 802179"/>
              <a:gd name="connsiteX32" fmla="*/ 1855039 w 8100124"/>
              <a:gd name="connsiteY32" fmla="*/ 802179 h 802179"/>
              <a:gd name="connsiteX33" fmla="*/ 1525001 w 8100124"/>
              <a:gd name="connsiteY33" fmla="*/ 802179 h 802179"/>
              <a:gd name="connsiteX34" fmla="*/ 876307 w 8100124"/>
              <a:gd name="connsiteY34" fmla="*/ 802179 h 802179"/>
              <a:gd name="connsiteX35" fmla="*/ 546269 w 8100124"/>
              <a:gd name="connsiteY35" fmla="*/ 802179 h 802179"/>
              <a:gd name="connsiteX36" fmla="*/ 0 w 8100124"/>
              <a:gd name="connsiteY36" fmla="*/ 802179 h 802179"/>
              <a:gd name="connsiteX37" fmla="*/ 0 w 8100124"/>
              <a:gd name="connsiteY37" fmla="*/ 802179 h 802179"/>
              <a:gd name="connsiteX38" fmla="*/ 0 w 8100124"/>
              <a:gd name="connsiteY38" fmla="*/ 461254 h 802179"/>
              <a:gd name="connsiteX39" fmla="*/ 0 w 8100124"/>
              <a:gd name="connsiteY39" fmla="*/ 133699 h 802179"/>
              <a:gd name="connsiteX40" fmla="*/ 133699 w 8100124"/>
              <a:gd name="connsiteY40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0124" h="802179" fill="none" extrusionOk="0">
                <a:moveTo>
                  <a:pt x="133699" y="0"/>
                </a:moveTo>
                <a:cubicBezTo>
                  <a:pt x="301671" y="-7653"/>
                  <a:pt x="350490" y="9385"/>
                  <a:pt x="543401" y="0"/>
                </a:cubicBezTo>
                <a:cubicBezTo>
                  <a:pt x="736312" y="-9385"/>
                  <a:pt x="790985" y="10108"/>
                  <a:pt x="953103" y="0"/>
                </a:cubicBezTo>
                <a:cubicBezTo>
                  <a:pt x="1115221" y="-10108"/>
                  <a:pt x="1157978" y="4243"/>
                  <a:pt x="1283140" y="0"/>
                </a:cubicBezTo>
                <a:cubicBezTo>
                  <a:pt x="1408302" y="-4243"/>
                  <a:pt x="1516114" y="11027"/>
                  <a:pt x="1692842" y="0"/>
                </a:cubicBezTo>
                <a:cubicBezTo>
                  <a:pt x="1869570" y="-11027"/>
                  <a:pt x="2074831" y="68719"/>
                  <a:pt x="2341537" y="0"/>
                </a:cubicBezTo>
                <a:cubicBezTo>
                  <a:pt x="2608244" y="-68719"/>
                  <a:pt x="2602346" y="38865"/>
                  <a:pt x="2751239" y="0"/>
                </a:cubicBezTo>
                <a:cubicBezTo>
                  <a:pt x="2900132" y="-38865"/>
                  <a:pt x="2963185" y="42623"/>
                  <a:pt x="3160940" y="0"/>
                </a:cubicBezTo>
                <a:cubicBezTo>
                  <a:pt x="3358695" y="-42623"/>
                  <a:pt x="3522720" y="31565"/>
                  <a:pt x="3650307" y="0"/>
                </a:cubicBezTo>
                <a:cubicBezTo>
                  <a:pt x="3777894" y="-31565"/>
                  <a:pt x="3985468" y="43337"/>
                  <a:pt x="4299001" y="0"/>
                </a:cubicBezTo>
                <a:cubicBezTo>
                  <a:pt x="4612534" y="-43337"/>
                  <a:pt x="4663046" y="56230"/>
                  <a:pt x="4788367" y="0"/>
                </a:cubicBezTo>
                <a:cubicBezTo>
                  <a:pt x="4913688" y="-56230"/>
                  <a:pt x="5246256" y="54324"/>
                  <a:pt x="5437062" y="0"/>
                </a:cubicBezTo>
                <a:cubicBezTo>
                  <a:pt x="5627869" y="-54324"/>
                  <a:pt x="5778371" y="39472"/>
                  <a:pt x="6006092" y="0"/>
                </a:cubicBezTo>
                <a:cubicBezTo>
                  <a:pt x="6233813" y="-39472"/>
                  <a:pt x="6373362" y="10536"/>
                  <a:pt x="6575123" y="0"/>
                </a:cubicBezTo>
                <a:cubicBezTo>
                  <a:pt x="6776884" y="-10536"/>
                  <a:pt x="6938658" y="42654"/>
                  <a:pt x="7223817" y="0"/>
                </a:cubicBezTo>
                <a:cubicBezTo>
                  <a:pt x="7508976" y="-42654"/>
                  <a:pt x="7412168" y="25203"/>
                  <a:pt x="7553855" y="0"/>
                </a:cubicBezTo>
                <a:cubicBezTo>
                  <a:pt x="7695542" y="-25203"/>
                  <a:pt x="7988107" y="53617"/>
                  <a:pt x="8100124" y="0"/>
                </a:cubicBezTo>
                <a:lnTo>
                  <a:pt x="8100124" y="0"/>
                </a:lnTo>
                <a:cubicBezTo>
                  <a:pt x="8133547" y="159995"/>
                  <a:pt x="8094405" y="219332"/>
                  <a:pt x="8100124" y="320870"/>
                </a:cubicBezTo>
                <a:cubicBezTo>
                  <a:pt x="8105843" y="422408"/>
                  <a:pt x="8099847" y="495994"/>
                  <a:pt x="8100124" y="668480"/>
                </a:cubicBezTo>
                <a:cubicBezTo>
                  <a:pt x="8109560" y="752987"/>
                  <a:pt x="8030840" y="814926"/>
                  <a:pt x="7966425" y="802179"/>
                </a:cubicBezTo>
                <a:cubicBezTo>
                  <a:pt x="7779035" y="842003"/>
                  <a:pt x="7545008" y="736520"/>
                  <a:pt x="7397395" y="802179"/>
                </a:cubicBezTo>
                <a:cubicBezTo>
                  <a:pt x="7249782" y="867838"/>
                  <a:pt x="7223268" y="788374"/>
                  <a:pt x="7067357" y="802179"/>
                </a:cubicBezTo>
                <a:cubicBezTo>
                  <a:pt x="6911446" y="815984"/>
                  <a:pt x="6649475" y="717802"/>
                  <a:pt x="6338998" y="802179"/>
                </a:cubicBezTo>
                <a:cubicBezTo>
                  <a:pt x="6028521" y="886556"/>
                  <a:pt x="6102740" y="771897"/>
                  <a:pt x="5929296" y="802179"/>
                </a:cubicBezTo>
                <a:cubicBezTo>
                  <a:pt x="5755852" y="832461"/>
                  <a:pt x="5432846" y="801453"/>
                  <a:pt x="5280602" y="802179"/>
                </a:cubicBezTo>
                <a:cubicBezTo>
                  <a:pt x="5128358" y="802905"/>
                  <a:pt x="4941089" y="760055"/>
                  <a:pt x="4791236" y="802179"/>
                </a:cubicBezTo>
                <a:cubicBezTo>
                  <a:pt x="4641383" y="844303"/>
                  <a:pt x="4534773" y="793107"/>
                  <a:pt x="4461198" y="802179"/>
                </a:cubicBezTo>
                <a:cubicBezTo>
                  <a:pt x="4387623" y="811251"/>
                  <a:pt x="4160348" y="753947"/>
                  <a:pt x="4051496" y="802179"/>
                </a:cubicBezTo>
                <a:cubicBezTo>
                  <a:pt x="3942644" y="850411"/>
                  <a:pt x="3689810" y="801434"/>
                  <a:pt x="3402802" y="802179"/>
                </a:cubicBezTo>
                <a:cubicBezTo>
                  <a:pt x="3115794" y="802924"/>
                  <a:pt x="2946763" y="729747"/>
                  <a:pt x="2674443" y="802179"/>
                </a:cubicBezTo>
                <a:cubicBezTo>
                  <a:pt x="2402123" y="874611"/>
                  <a:pt x="2369843" y="766585"/>
                  <a:pt x="2264741" y="802179"/>
                </a:cubicBezTo>
                <a:cubicBezTo>
                  <a:pt x="2159639" y="837773"/>
                  <a:pt x="1998255" y="784075"/>
                  <a:pt x="1855039" y="802179"/>
                </a:cubicBezTo>
                <a:cubicBezTo>
                  <a:pt x="1711823" y="820283"/>
                  <a:pt x="1681964" y="762920"/>
                  <a:pt x="1525001" y="802179"/>
                </a:cubicBezTo>
                <a:cubicBezTo>
                  <a:pt x="1368038" y="841438"/>
                  <a:pt x="1016683" y="795024"/>
                  <a:pt x="876307" y="802179"/>
                </a:cubicBezTo>
                <a:cubicBezTo>
                  <a:pt x="735931" y="809334"/>
                  <a:pt x="686412" y="799520"/>
                  <a:pt x="546269" y="802179"/>
                </a:cubicBezTo>
                <a:cubicBezTo>
                  <a:pt x="406126" y="804838"/>
                  <a:pt x="223397" y="766756"/>
                  <a:pt x="0" y="802179"/>
                </a:cubicBezTo>
                <a:lnTo>
                  <a:pt x="0" y="802179"/>
                </a:lnTo>
                <a:cubicBezTo>
                  <a:pt x="-27716" y="665758"/>
                  <a:pt x="10907" y="558999"/>
                  <a:pt x="0" y="461254"/>
                </a:cubicBezTo>
                <a:cubicBezTo>
                  <a:pt x="-10907" y="363509"/>
                  <a:pt x="9349" y="213910"/>
                  <a:pt x="0" y="133699"/>
                </a:cubicBezTo>
                <a:cubicBezTo>
                  <a:pt x="-6660" y="49843"/>
                  <a:pt x="67884" y="-2580"/>
                  <a:pt x="133699" y="0"/>
                </a:cubicBezTo>
                <a:close/>
              </a:path>
              <a:path w="8100124" h="802179" stroke="0" extrusionOk="0">
                <a:moveTo>
                  <a:pt x="133699" y="0"/>
                </a:moveTo>
                <a:cubicBezTo>
                  <a:pt x="329889" y="-20153"/>
                  <a:pt x="592334" y="55506"/>
                  <a:pt x="782394" y="0"/>
                </a:cubicBezTo>
                <a:cubicBezTo>
                  <a:pt x="972454" y="-55506"/>
                  <a:pt x="989537" y="24517"/>
                  <a:pt x="1192095" y="0"/>
                </a:cubicBezTo>
                <a:cubicBezTo>
                  <a:pt x="1394653" y="-24517"/>
                  <a:pt x="1405282" y="20635"/>
                  <a:pt x="1522133" y="0"/>
                </a:cubicBezTo>
                <a:cubicBezTo>
                  <a:pt x="1638984" y="-20635"/>
                  <a:pt x="1744677" y="13010"/>
                  <a:pt x="1931835" y="0"/>
                </a:cubicBezTo>
                <a:cubicBezTo>
                  <a:pt x="2118993" y="-13010"/>
                  <a:pt x="2230174" y="4278"/>
                  <a:pt x="2341537" y="0"/>
                </a:cubicBezTo>
                <a:cubicBezTo>
                  <a:pt x="2452900" y="-4278"/>
                  <a:pt x="2623679" y="44519"/>
                  <a:pt x="2830903" y="0"/>
                </a:cubicBezTo>
                <a:cubicBezTo>
                  <a:pt x="3038127" y="-44519"/>
                  <a:pt x="3160150" y="3744"/>
                  <a:pt x="3320269" y="0"/>
                </a:cubicBezTo>
                <a:cubicBezTo>
                  <a:pt x="3480388" y="-3744"/>
                  <a:pt x="3728189" y="65566"/>
                  <a:pt x="3889299" y="0"/>
                </a:cubicBezTo>
                <a:cubicBezTo>
                  <a:pt x="4050409" y="-65566"/>
                  <a:pt x="4195205" y="34281"/>
                  <a:pt x="4458330" y="0"/>
                </a:cubicBezTo>
                <a:cubicBezTo>
                  <a:pt x="4721455" y="-34281"/>
                  <a:pt x="4817159" y="34232"/>
                  <a:pt x="4947696" y="0"/>
                </a:cubicBezTo>
                <a:cubicBezTo>
                  <a:pt x="5078233" y="-34232"/>
                  <a:pt x="5154614" y="15338"/>
                  <a:pt x="5277733" y="0"/>
                </a:cubicBezTo>
                <a:cubicBezTo>
                  <a:pt x="5400852" y="-15338"/>
                  <a:pt x="5696657" y="55982"/>
                  <a:pt x="5846764" y="0"/>
                </a:cubicBezTo>
                <a:cubicBezTo>
                  <a:pt x="5996871" y="-55982"/>
                  <a:pt x="6266733" y="21197"/>
                  <a:pt x="6495458" y="0"/>
                </a:cubicBezTo>
                <a:cubicBezTo>
                  <a:pt x="6724183" y="-21197"/>
                  <a:pt x="6864308" y="33145"/>
                  <a:pt x="7223817" y="0"/>
                </a:cubicBezTo>
                <a:cubicBezTo>
                  <a:pt x="7583326" y="-33145"/>
                  <a:pt x="7730114" y="18756"/>
                  <a:pt x="8100124" y="0"/>
                </a:cubicBezTo>
                <a:lnTo>
                  <a:pt x="8100124" y="0"/>
                </a:lnTo>
                <a:cubicBezTo>
                  <a:pt x="8117932" y="125967"/>
                  <a:pt x="8091281" y="178452"/>
                  <a:pt x="8100124" y="314186"/>
                </a:cubicBezTo>
                <a:cubicBezTo>
                  <a:pt x="8108967" y="449920"/>
                  <a:pt x="8085588" y="518555"/>
                  <a:pt x="8100124" y="668480"/>
                </a:cubicBezTo>
                <a:cubicBezTo>
                  <a:pt x="8078882" y="744862"/>
                  <a:pt x="8039120" y="780452"/>
                  <a:pt x="7966425" y="802179"/>
                </a:cubicBezTo>
                <a:cubicBezTo>
                  <a:pt x="7763642" y="806696"/>
                  <a:pt x="7700006" y="751978"/>
                  <a:pt x="7477059" y="802179"/>
                </a:cubicBezTo>
                <a:cubicBezTo>
                  <a:pt x="7254112" y="852380"/>
                  <a:pt x="7255484" y="793950"/>
                  <a:pt x="7147021" y="802179"/>
                </a:cubicBezTo>
                <a:cubicBezTo>
                  <a:pt x="7038558" y="810408"/>
                  <a:pt x="6801060" y="771459"/>
                  <a:pt x="6657655" y="802179"/>
                </a:cubicBezTo>
                <a:cubicBezTo>
                  <a:pt x="6514250" y="832899"/>
                  <a:pt x="6427515" y="779705"/>
                  <a:pt x="6247953" y="802179"/>
                </a:cubicBezTo>
                <a:cubicBezTo>
                  <a:pt x="6068391" y="824653"/>
                  <a:pt x="6039397" y="794062"/>
                  <a:pt x="5838251" y="802179"/>
                </a:cubicBezTo>
                <a:cubicBezTo>
                  <a:pt x="5637105" y="810296"/>
                  <a:pt x="5310131" y="729993"/>
                  <a:pt x="5109893" y="802179"/>
                </a:cubicBezTo>
                <a:cubicBezTo>
                  <a:pt x="4909655" y="874365"/>
                  <a:pt x="4901355" y="789263"/>
                  <a:pt x="4700191" y="802179"/>
                </a:cubicBezTo>
                <a:cubicBezTo>
                  <a:pt x="4499027" y="815095"/>
                  <a:pt x="4134700" y="792494"/>
                  <a:pt x="3971832" y="802179"/>
                </a:cubicBezTo>
                <a:cubicBezTo>
                  <a:pt x="3808964" y="811864"/>
                  <a:pt x="3571660" y="768858"/>
                  <a:pt x="3243473" y="802179"/>
                </a:cubicBezTo>
                <a:cubicBezTo>
                  <a:pt x="2915286" y="835500"/>
                  <a:pt x="2944251" y="743781"/>
                  <a:pt x="2674443" y="802179"/>
                </a:cubicBezTo>
                <a:cubicBezTo>
                  <a:pt x="2404635" y="860577"/>
                  <a:pt x="2219220" y="779572"/>
                  <a:pt x="2025748" y="802179"/>
                </a:cubicBezTo>
                <a:cubicBezTo>
                  <a:pt x="1832277" y="824786"/>
                  <a:pt x="1715144" y="766753"/>
                  <a:pt x="1616046" y="802179"/>
                </a:cubicBezTo>
                <a:cubicBezTo>
                  <a:pt x="1516948" y="837605"/>
                  <a:pt x="1257168" y="774022"/>
                  <a:pt x="1047016" y="802179"/>
                </a:cubicBezTo>
                <a:cubicBezTo>
                  <a:pt x="836864" y="830336"/>
                  <a:pt x="255548" y="794436"/>
                  <a:pt x="0" y="802179"/>
                </a:cubicBezTo>
                <a:lnTo>
                  <a:pt x="0" y="802179"/>
                </a:lnTo>
                <a:cubicBezTo>
                  <a:pt x="-23156" y="722320"/>
                  <a:pt x="17383" y="628000"/>
                  <a:pt x="0" y="461254"/>
                </a:cubicBezTo>
                <a:cubicBezTo>
                  <a:pt x="-17383" y="294509"/>
                  <a:pt x="31098" y="294382"/>
                  <a:pt x="0" y="133699"/>
                </a:cubicBezTo>
                <a:cubicBezTo>
                  <a:pt x="13173" y="63176"/>
                  <a:pt x="51454" y="-9700"/>
                  <a:pt x="133699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يتضمن المؤشر "الرقائق الزرقاء" </a:t>
            </a:r>
            <a:r>
              <a:rPr lang="ar-EG" sz="1600" dirty="0">
                <a:ln/>
                <a:solidFill>
                  <a:srgbClr val="FF0000"/>
                </a:solidFill>
              </a:rPr>
              <a:t>لأكبر 50 شركة في البرازيل</a:t>
            </a:r>
            <a:r>
              <a:rPr lang="ar-EG" sz="1600" dirty="0">
                <a:ln/>
                <a:solidFill>
                  <a:srgbClr val="00B050"/>
                </a:solidFill>
              </a:rPr>
              <a:t>. من بينها ، هناك </a:t>
            </a:r>
            <a:r>
              <a:rPr lang="ar-EG" sz="1600" dirty="0">
                <a:ln/>
                <a:solidFill>
                  <a:srgbClr val="00B0F0"/>
                </a:solidFill>
              </a:rPr>
              <a:t>ثلاث</a:t>
            </a:r>
            <a:r>
              <a:rPr lang="ar-EG" sz="1600" dirty="0">
                <a:ln/>
                <a:solidFill>
                  <a:srgbClr val="00B050"/>
                </a:solidFill>
              </a:rPr>
              <a:t> شركات </a:t>
            </a:r>
            <a:r>
              <a:rPr lang="ar-EG" sz="1600" dirty="0">
                <a:ln/>
                <a:solidFill>
                  <a:srgbClr val="00B0F0"/>
                </a:solidFill>
              </a:rPr>
              <a:t>مالية</a:t>
            </a:r>
            <a:r>
              <a:rPr lang="ar-EG" sz="1600" dirty="0">
                <a:ln/>
                <a:solidFill>
                  <a:srgbClr val="00B050"/>
                </a:solidFill>
              </a:rPr>
              <a:t> فقط ، </a:t>
            </a:r>
            <a:r>
              <a:rPr lang="ar-EG" sz="1600" dirty="0">
                <a:ln/>
                <a:solidFill>
                  <a:srgbClr val="7030A0"/>
                </a:solidFill>
              </a:rPr>
              <a:t>وثمانية</a:t>
            </a:r>
            <a:r>
              <a:rPr lang="ar-EG" sz="1600" dirty="0">
                <a:ln/>
                <a:solidFill>
                  <a:srgbClr val="00B050"/>
                </a:solidFill>
              </a:rPr>
              <a:t> تمثل قطاع </a:t>
            </a:r>
            <a:r>
              <a:rPr lang="ar-EG" sz="1600" dirty="0">
                <a:ln/>
                <a:solidFill>
                  <a:srgbClr val="7030A0"/>
                </a:solidFill>
              </a:rPr>
              <a:t>الطاقة</a:t>
            </a:r>
            <a:r>
              <a:rPr lang="ar-EG" sz="1600" dirty="0">
                <a:ln/>
                <a:solidFill>
                  <a:srgbClr val="00B050"/>
                </a:solidFill>
              </a:rPr>
              <a:t>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1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9551324" y="2808525"/>
            <a:ext cx="2451425" cy="802179"/>
          </a:xfrm>
          <a:custGeom>
            <a:avLst/>
            <a:gdLst>
              <a:gd name="connsiteX0" fmla="*/ 133699 w 2451425"/>
              <a:gd name="connsiteY0" fmla="*/ 0 h 802179"/>
              <a:gd name="connsiteX1" fmla="*/ 2451425 w 2451425"/>
              <a:gd name="connsiteY1" fmla="*/ 0 h 802179"/>
              <a:gd name="connsiteX2" fmla="*/ 2451425 w 2451425"/>
              <a:gd name="connsiteY2" fmla="*/ 0 h 802179"/>
              <a:gd name="connsiteX3" fmla="*/ 2451425 w 2451425"/>
              <a:gd name="connsiteY3" fmla="*/ 668480 h 802179"/>
              <a:gd name="connsiteX4" fmla="*/ 2317726 w 2451425"/>
              <a:gd name="connsiteY4" fmla="*/ 802179 h 802179"/>
              <a:gd name="connsiteX5" fmla="*/ 0 w 2451425"/>
              <a:gd name="connsiteY5" fmla="*/ 802179 h 802179"/>
              <a:gd name="connsiteX6" fmla="*/ 0 w 2451425"/>
              <a:gd name="connsiteY6" fmla="*/ 802179 h 802179"/>
              <a:gd name="connsiteX7" fmla="*/ 0 w 2451425"/>
              <a:gd name="connsiteY7" fmla="*/ 133699 h 802179"/>
              <a:gd name="connsiteX8" fmla="*/ 133699 w 245142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425" h="802179" fill="none" extrusionOk="0">
                <a:moveTo>
                  <a:pt x="133699" y="0"/>
                </a:moveTo>
                <a:cubicBezTo>
                  <a:pt x="743909" y="-101497"/>
                  <a:pt x="1719902" y="-66252"/>
                  <a:pt x="2451425" y="0"/>
                </a:cubicBezTo>
                <a:lnTo>
                  <a:pt x="2451425" y="0"/>
                </a:lnTo>
                <a:cubicBezTo>
                  <a:pt x="2418711" y="172459"/>
                  <a:pt x="2480631" y="429293"/>
                  <a:pt x="2451425" y="668480"/>
                </a:cubicBezTo>
                <a:cubicBezTo>
                  <a:pt x="2452373" y="735753"/>
                  <a:pt x="2390226" y="800652"/>
                  <a:pt x="2317726" y="802179"/>
                </a:cubicBezTo>
                <a:cubicBezTo>
                  <a:pt x="1691251" y="725208"/>
                  <a:pt x="235705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2451425" h="802179" stroke="0" extrusionOk="0">
                <a:moveTo>
                  <a:pt x="133699" y="0"/>
                </a:moveTo>
                <a:cubicBezTo>
                  <a:pt x="1181402" y="117821"/>
                  <a:pt x="2055118" y="-43244"/>
                  <a:pt x="2451425" y="0"/>
                </a:cubicBezTo>
                <a:lnTo>
                  <a:pt x="2451425" y="0"/>
                </a:lnTo>
                <a:cubicBezTo>
                  <a:pt x="2509421" y="264698"/>
                  <a:pt x="2508306" y="404093"/>
                  <a:pt x="2451425" y="668480"/>
                </a:cubicBezTo>
                <a:cubicBezTo>
                  <a:pt x="2451374" y="741383"/>
                  <a:pt x="2387764" y="805243"/>
                  <a:pt x="2317726" y="802179"/>
                </a:cubicBezTo>
                <a:cubicBezTo>
                  <a:pt x="1809922" y="904720"/>
                  <a:pt x="690628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Index – Ibovespa (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Índice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346267" y="229047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10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9873791" y="358990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1968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3079866" y="1044002"/>
            <a:ext cx="4426527" cy="573745"/>
          </a:xfrm>
          <a:custGeom>
            <a:avLst/>
            <a:gdLst>
              <a:gd name="connsiteX0" fmla="*/ 95626 w 4426527"/>
              <a:gd name="connsiteY0" fmla="*/ 0 h 573745"/>
              <a:gd name="connsiteX1" fmla="*/ 593680 w 4426527"/>
              <a:gd name="connsiteY1" fmla="*/ 0 h 573745"/>
              <a:gd name="connsiteX2" fmla="*/ 1048424 w 4426527"/>
              <a:gd name="connsiteY2" fmla="*/ 0 h 573745"/>
              <a:gd name="connsiteX3" fmla="*/ 1459860 w 4426527"/>
              <a:gd name="connsiteY3" fmla="*/ 0 h 573745"/>
              <a:gd name="connsiteX4" fmla="*/ 2087840 w 4426527"/>
              <a:gd name="connsiteY4" fmla="*/ 0 h 573745"/>
              <a:gd name="connsiteX5" fmla="*/ 2542585 w 4426527"/>
              <a:gd name="connsiteY5" fmla="*/ 0 h 573745"/>
              <a:gd name="connsiteX6" fmla="*/ 3170566 w 4426527"/>
              <a:gd name="connsiteY6" fmla="*/ 0 h 573745"/>
              <a:gd name="connsiteX7" fmla="*/ 3755237 w 4426527"/>
              <a:gd name="connsiteY7" fmla="*/ 0 h 573745"/>
              <a:gd name="connsiteX8" fmla="*/ 4426527 w 4426527"/>
              <a:gd name="connsiteY8" fmla="*/ 0 h 573745"/>
              <a:gd name="connsiteX9" fmla="*/ 4426527 w 4426527"/>
              <a:gd name="connsiteY9" fmla="*/ 0 h 573745"/>
              <a:gd name="connsiteX10" fmla="*/ 4426527 w 4426527"/>
              <a:gd name="connsiteY10" fmla="*/ 478119 h 573745"/>
              <a:gd name="connsiteX11" fmla="*/ 4330901 w 4426527"/>
              <a:gd name="connsiteY11" fmla="*/ 573745 h 573745"/>
              <a:gd name="connsiteX12" fmla="*/ 3702920 w 4426527"/>
              <a:gd name="connsiteY12" fmla="*/ 573745 h 573745"/>
              <a:gd name="connsiteX13" fmla="*/ 3248176 w 4426527"/>
              <a:gd name="connsiteY13" fmla="*/ 573745 h 573745"/>
              <a:gd name="connsiteX14" fmla="*/ 2620195 w 4426527"/>
              <a:gd name="connsiteY14" fmla="*/ 573745 h 573745"/>
              <a:gd name="connsiteX15" fmla="*/ 1992214 w 4426527"/>
              <a:gd name="connsiteY15" fmla="*/ 573745 h 573745"/>
              <a:gd name="connsiteX16" fmla="*/ 1450852 w 4426527"/>
              <a:gd name="connsiteY16" fmla="*/ 573745 h 573745"/>
              <a:gd name="connsiteX17" fmla="*/ 996107 w 4426527"/>
              <a:gd name="connsiteY17" fmla="*/ 573745 h 573745"/>
              <a:gd name="connsiteX18" fmla="*/ 584672 w 4426527"/>
              <a:gd name="connsiteY18" fmla="*/ 573745 h 573745"/>
              <a:gd name="connsiteX19" fmla="*/ 0 w 4426527"/>
              <a:gd name="connsiteY19" fmla="*/ 573745 h 573745"/>
              <a:gd name="connsiteX20" fmla="*/ 0 w 4426527"/>
              <a:gd name="connsiteY20" fmla="*/ 573745 h 573745"/>
              <a:gd name="connsiteX21" fmla="*/ 0 w 4426527"/>
              <a:gd name="connsiteY21" fmla="*/ 95626 h 573745"/>
              <a:gd name="connsiteX22" fmla="*/ 95626 w 4426527"/>
              <a:gd name="connsiteY22" fmla="*/ 0 h 5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26527" h="573745" fill="none" extrusionOk="0">
                <a:moveTo>
                  <a:pt x="95626" y="0"/>
                </a:moveTo>
                <a:cubicBezTo>
                  <a:pt x="201749" y="-38387"/>
                  <a:pt x="459274" y="10757"/>
                  <a:pt x="593680" y="0"/>
                </a:cubicBezTo>
                <a:cubicBezTo>
                  <a:pt x="728086" y="-10757"/>
                  <a:pt x="919083" y="20906"/>
                  <a:pt x="1048424" y="0"/>
                </a:cubicBezTo>
                <a:cubicBezTo>
                  <a:pt x="1177765" y="-20906"/>
                  <a:pt x="1357815" y="5149"/>
                  <a:pt x="1459860" y="0"/>
                </a:cubicBezTo>
                <a:cubicBezTo>
                  <a:pt x="1561905" y="-5149"/>
                  <a:pt x="1847026" y="4111"/>
                  <a:pt x="2087840" y="0"/>
                </a:cubicBezTo>
                <a:cubicBezTo>
                  <a:pt x="2328654" y="-4111"/>
                  <a:pt x="2332119" y="35584"/>
                  <a:pt x="2542585" y="0"/>
                </a:cubicBezTo>
                <a:cubicBezTo>
                  <a:pt x="2753051" y="-35584"/>
                  <a:pt x="2953533" y="17977"/>
                  <a:pt x="3170566" y="0"/>
                </a:cubicBezTo>
                <a:cubicBezTo>
                  <a:pt x="3387599" y="-17977"/>
                  <a:pt x="3507551" y="14896"/>
                  <a:pt x="3755237" y="0"/>
                </a:cubicBezTo>
                <a:cubicBezTo>
                  <a:pt x="4002923" y="-14896"/>
                  <a:pt x="4217210" y="5587"/>
                  <a:pt x="4426527" y="0"/>
                </a:cubicBezTo>
                <a:lnTo>
                  <a:pt x="4426527" y="0"/>
                </a:lnTo>
                <a:cubicBezTo>
                  <a:pt x="4479648" y="185649"/>
                  <a:pt x="4375225" y="348815"/>
                  <a:pt x="4426527" y="478119"/>
                </a:cubicBezTo>
                <a:cubicBezTo>
                  <a:pt x="4435177" y="532557"/>
                  <a:pt x="4381968" y="582489"/>
                  <a:pt x="4330901" y="573745"/>
                </a:cubicBezTo>
                <a:cubicBezTo>
                  <a:pt x="4045719" y="608621"/>
                  <a:pt x="3985463" y="501028"/>
                  <a:pt x="3702920" y="573745"/>
                </a:cubicBezTo>
                <a:cubicBezTo>
                  <a:pt x="3420377" y="646462"/>
                  <a:pt x="3421805" y="558742"/>
                  <a:pt x="3248176" y="573745"/>
                </a:cubicBezTo>
                <a:cubicBezTo>
                  <a:pt x="3074547" y="588748"/>
                  <a:pt x="2784812" y="571619"/>
                  <a:pt x="2620195" y="573745"/>
                </a:cubicBezTo>
                <a:cubicBezTo>
                  <a:pt x="2455578" y="575871"/>
                  <a:pt x="2223159" y="506715"/>
                  <a:pt x="1992214" y="573745"/>
                </a:cubicBezTo>
                <a:cubicBezTo>
                  <a:pt x="1761269" y="640775"/>
                  <a:pt x="1695940" y="540245"/>
                  <a:pt x="1450852" y="573745"/>
                </a:cubicBezTo>
                <a:cubicBezTo>
                  <a:pt x="1205764" y="607245"/>
                  <a:pt x="1222184" y="561471"/>
                  <a:pt x="996107" y="573745"/>
                </a:cubicBezTo>
                <a:cubicBezTo>
                  <a:pt x="770031" y="586019"/>
                  <a:pt x="739748" y="569729"/>
                  <a:pt x="584672" y="573745"/>
                </a:cubicBezTo>
                <a:cubicBezTo>
                  <a:pt x="429596" y="577761"/>
                  <a:pt x="178000" y="531411"/>
                  <a:pt x="0" y="573745"/>
                </a:cubicBezTo>
                <a:lnTo>
                  <a:pt x="0" y="573745"/>
                </a:lnTo>
                <a:cubicBezTo>
                  <a:pt x="-21885" y="466001"/>
                  <a:pt x="27040" y="201278"/>
                  <a:pt x="0" y="95626"/>
                </a:cubicBezTo>
                <a:cubicBezTo>
                  <a:pt x="4405" y="28558"/>
                  <a:pt x="36031" y="833"/>
                  <a:pt x="95626" y="0"/>
                </a:cubicBezTo>
                <a:close/>
              </a:path>
              <a:path w="4426527" h="573745" stroke="0" extrusionOk="0">
                <a:moveTo>
                  <a:pt x="95626" y="0"/>
                </a:moveTo>
                <a:cubicBezTo>
                  <a:pt x="227678" y="-5985"/>
                  <a:pt x="539366" y="54524"/>
                  <a:pt x="680298" y="0"/>
                </a:cubicBezTo>
                <a:cubicBezTo>
                  <a:pt x="821230" y="-54524"/>
                  <a:pt x="1000515" y="44643"/>
                  <a:pt x="1135042" y="0"/>
                </a:cubicBezTo>
                <a:cubicBezTo>
                  <a:pt x="1269569" y="-44643"/>
                  <a:pt x="1348202" y="5692"/>
                  <a:pt x="1546478" y="0"/>
                </a:cubicBezTo>
                <a:cubicBezTo>
                  <a:pt x="1744754" y="-5692"/>
                  <a:pt x="1815077" y="26038"/>
                  <a:pt x="2001222" y="0"/>
                </a:cubicBezTo>
                <a:cubicBezTo>
                  <a:pt x="2187367" y="-26038"/>
                  <a:pt x="2298235" y="2829"/>
                  <a:pt x="2455967" y="0"/>
                </a:cubicBezTo>
                <a:cubicBezTo>
                  <a:pt x="2613700" y="-2829"/>
                  <a:pt x="2844838" y="53259"/>
                  <a:pt x="2954021" y="0"/>
                </a:cubicBezTo>
                <a:cubicBezTo>
                  <a:pt x="3063204" y="-53259"/>
                  <a:pt x="3226957" y="34280"/>
                  <a:pt x="3452074" y="0"/>
                </a:cubicBezTo>
                <a:cubicBezTo>
                  <a:pt x="3677191" y="-34280"/>
                  <a:pt x="4094059" y="87347"/>
                  <a:pt x="4426527" y="0"/>
                </a:cubicBezTo>
                <a:lnTo>
                  <a:pt x="4426527" y="0"/>
                </a:lnTo>
                <a:cubicBezTo>
                  <a:pt x="4443792" y="210523"/>
                  <a:pt x="4388515" y="322685"/>
                  <a:pt x="4426527" y="478119"/>
                </a:cubicBezTo>
                <a:cubicBezTo>
                  <a:pt x="4418378" y="521612"/>
                  <a:pt x="4389488" y="561409"/>
                  <a:pt x="4330901" y="573745"/>
                </a:cubicBezTo>
                <a:cubicBezTo>
                  <a:pt x="4175775" y="624720"/>
                  <a:pt x="3905913" y="558296"/>
                  <a:pt x="3789538" y="573745"/>
                </a:cubicBezTo>
                <a:cubicBezTo>
                  <a:pt x="3673163" y="589194"/>
                  <a:pt x="3468887" y="511939"/>
                  <a:pt x="3248176" y="573745"/>
                </a:cubicBezTo>
                <a:cubicBezTo>
                  <a:pt x="3027465" y="635551"/>
                  <a:pt x="2966538" y="518045"/>
                  <a:pt x="2706813" y="573745"/>
                </a:cubicBezTo>
                <a:cubicBezTo>
                  <a:pt x="2447088" y="629445"/>
                  <a:pt x="2246127" y="514681"/>
                  <a:pt x="2078832" y="573745"/>
                </a:cubicBezTo>
                <a:cubicBezTo>
                  <a:pt x="1911537" y="632809"/>
                  <a:pt x="1580583" y="509600"/>
                  <a:pt x="1450852" y="573745"/>
                </a:cubicBezTo>
                <a:cubicBezTo>
                  <a:pt x="1321121" y="637890"/>
                  <a:pt x="1125742" y="563752"/>
                  <a:pt x="909489" y="573745"/>
                </a:cubicBezTo>
                <a:cubicBezTo>
                  <a:pt x="693236" y="583738"/>
                  <a:pt x="215324" y="470634"/>
                  <a:pt x="0" y="573745"/>
                </a:cubicBezTo>
                <a:lnTo>
                  <a:pt x="0" y="573745"/>
                </a:lnTo>
                <a:cubicBezTo>
                  <a:pt x="-19410" y="363416"/>
                  <a:pt x="55589" y="243590"/>
                  <a:pt x="0" y="95626"/>
                </a:cubicBezTo>
                <a:cubicBezTo>
                  <a:pt x="-12359" y="41306"/>
                  <a:pt x="44484" y="-10537"/>
                  <a:pt x="95626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يوجد أيضا مؤشرات فرعية ل بوفيسبا 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5370C0-B792-7A6E-5813-EC76042653DB}"/>
              </a:ext>
            </a:extLst>
          </p:cNvPr>
          <p:cNvSpPr/>
          <p:nvPr/>
        </p:nvSpPr>
        <p:spPr>
          <a:xfrm>
            <a:off x="3838208" y="2264239"/>
            <a:ext cx="4707468" cy="544286"/>
          </a:xfrm>
          <a:custGeom>
            <a:avLst/>
            <a:gdLst>
              <a:gd name="connsiteX0" fmla="*/ 0 w 4707468"/>
              <a:gd name="connsiteY0" fmla="*/ 90716 h 544286"/>
              <a:gd name="connsiteX1" fmla="*/ 90716 w 4707468"/>
              <a:gd name="connsiteY1" fmla="*/ 0 h 544286"/>
              <a:gd name="connsiteX2" fmla="*/ 4616752 w 4707468"/>
              <a:gd name="connsiteY2" fmla="*/ 0 h 544286"/>
              <a:gd name="connsiteX3" fmla="*/ 4707468 w 4707468"/>
              <a:gd name="connsiteY3" fmla="*/ 90716 h 544286"/>
              <a:gd name="connsiteX4" fmla="*/ 4707468 w 4707468"/>
              <a:gd name="connsiteY4" fmla="*/ 453570 h 544286"/>
              <a:gd name="connsiteX5" fmla="*/ 4616752 w 4707468"/>
              <a:gd name="connsiteY5" fmla="*/ 544286 h 544286"/>
              <a:gd name="connsiteX6" fmla="*/ 90716 w 4707468"/>
              <a:gd name="connsiteY6" fmla="*/ 544286 h 544286"/>
              <a:gd name="connsiteX7" fmla="*/ 0 w 4707468"/>
              <a:gd name="connsiteY7" fmla="*/ 453570 h 544286"/>
              <a:gd name="connsiteX8" fmla="*/ 0 w 470746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746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184761" y="-158339"/>
                  <a:pt x="3453774" y="78065"/>
                  <a:pt x="4616752" y="0"/>
                </a:cubicBezTo>
                <a:cubicBezTo>
                  <a:pt x="4669127" y="-207"/>
                  <a:pt x="4704171" y="41284"/>
                  <a:pt x="4707468" y="90716"/>
                </a:cubicBezTo>
                <a:cubicBezTo>
                  <a:pt x="4679453" y="160031"/>
                  <a:pt x="4677935" y="288012"/>
                  <a:pt x="4707468" y="453570"/>
                </a:cubicBezTo>
                <a:cubicBezTo>
                  <a:pt x="4707500" y="498839"/>
                  <a:pt x="4671373" y="550388"/>
                  <a:pt x="4616752" y="544286"/>
                </a:cubicBezTo>
                <a:cubicBezTo>
                  <a:pt x="3663751" y="450037"/>
                  <a:pt x="2024175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70746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407367" y="114556"/>
                  <a:pt x="3840575" y="-105465"/>
                  <a:pt x="4616752" y="0"/>
                </a:cubicBezTo>
                <a:cubicBezTo>
                  <a:pt x="4667604" y="4073"/>
                  <a:pt x="4706938" y="38441"/>
                  <a:pt x="4707468" y="90716"/>
                </a:cubicBezTo>
                <a:cubicBezTo>
                  <a:pt x="4737504" y="211728"/>
                  <a:pt x="4680649" y="357353"/>
                  <a:pt x="4707468" y="453570"/>
                </a:cubicBezTo>
                <a:cubicBezTo>
                  <a:pt x="4698498" y="499920"/>
                  <a:pt x="4671461" y="539886"/>
                  <a:pt x="4616752" y="544286"/>
                </a:cubicBezTo>
                <a:cubicBezTo>
                  <a:pt x="3094904" y="523350"/>
                  <a:pt x="207066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يشمل الشركات الكبيرة والمتوسطة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A4B47E-5529-902A-2378-59813DA81602}"/>
              </a:ext>
            </a:extLst>
          </p:cNvPr>
          <p:cNvSpPr/>
          <p:nvPr/>
        </p:nvSpPr>
        <p:spPr>
          <a:xfrm>
            <a:off x="4085259" y="3326768"/>
            <a:ext cx="4460417" cy="544286"/>
          </a:xfrm>
          <a:custGeom>
            <a:avLst/>
            <a:gdLst>
              <a:gd name="connsiteX0" fmla="*/ 0 w 4460417"/>
              <a:gd name="connsiteY0" fmla="*/ 90716 h 544286"/>
              <a:gd name="connsiteX1" fmla="*/ 90716 w 4460417"/>
              <a:gd name="connsiteY1" fmla="*/ 0 h 544286"/>
              <a:gd name="connsiteX2" fmla="*/ 4369701 w 4460417"/>
              <a:gd name="connsiteY2" fmla="*/ 0 h 544286"/>
              <a:gd name="connsiteX3" fmla="*/ 4460417 w 4460417"/>
              <a:gd name="connsiteY3" fmla="*/ 90716 h 544286"/>
              <a:gd name="connsiteX4" fmla="*/ 4460417 w 4460417"/>
              <a:gd name="connsiteY4" fmla="*/ 453570 h 544286"/>
              <a:gd name="connsiteX5" fmla="*/ 4369701 w 4460417"/>
              <a:gd name="connsiteY5" fmla="*/ 544286 h 544286"/>
              <a:gd name="connsiteX6" fmla="*/ 90716 w 4460417"/>
              <a:gd name="connsiteY6" fmla="*/ 544286 h 544286"/>
              <a:gd name="connsiteX7" fmla="*/ 0 w 4460417"/>
              <a:gd name="connsiteY7" fmla="*/ 453570 h 544286"/>
              <a:gd name="connsiteX8" fmla="*/ 0 w 446041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041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80984" y="-158339"/>
                  <a:pt x="3225627" y="78065"/>
                  <a:pt x="4369701" y="0"/>
                </a:cubicBezTo>
                <a:cubicBezTo>
                  <a:pt x="4422076" y="-207"/>
                  <a:pt x="4457120" y="41284"/>
                  <a:pt x="4460417" y="90716"/>
                </a:cubicBezTo>
                <a:cubicBezTo>
                  <a:pt x="4432402" y="160031"/>
                  <a:pt x="4430884" y="288012"/>
                  <a:pt x="4460417" y="453570"/>
                </a:cubicBezTo>
                <a:cubicBezTo>
                  <a:pt x="4460449" y="498839"/>
                  <a:pt x="4424322" y="550388"/>
                  <a:pt x="4369701" y="544286"/>
                </a:cubicBezTo>
                <a:cubicBezTo>
                  <a:pt x="3546027" y="450037"/>
                  <a:pt x="150018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46041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239283" y="114556"/>
                  <a:pt x="2561570" y="-105465"/>
                  <a:pt x="4369701" y="0"/>
                </a:cubicBezTo>
                <a:cubicBezTo>
                  <a:pt x="4420553" y="4073"/>
                  <a:pt x="4459887" y="38441"/>
                  <a:pt x="4460417" y="90716"/>
                </a:cubicBezTo>
                <a:cubicBezTo>
                  <a:pt x="4490453" y="211728"/>
                  <a:pt x="4433598" y="357353"/>
                  <a:pt x="4460417" y="453570"/>
                </a:cubicBezTo>
                <a:cubicBezTo>
                  <a:pt x="4451447" y="499920"/>
                  <a:pt x="4424410" y="539886"/>
                  <a:pt x="4369701" y="544286"/>
                </a:cubicBezTo>
                <a:cubicBezTo>
                  <a:pt x="2376506" y="523350"/>
                  <a:pt x="83103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tx1"/>
                </a:solidFill>
                <a:latin typeface="Roboto" panose="02000000000000000000" pitchFamily="2" charset="0"/>
              </a:rPr>
              <a:t>يركز على الهياكل ذات الرسملة الصغيرة</a:t>
            </a:r>
            <a:endParaRPr lang="en-US" sz="1600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3A2B55-0CEC-DE3D-97B6-B9F78FC4C656}"/>
              </a:ext>
            </a:extLst>
          </p:cNvPr>
          <p:cNvSpPr/>
          <p:nvPr/>
        </p:nvSpPr>
        <p:spPr>
          <a:xfrm>
            <a:off x="4034151" y="4239898"/>
            <a:ext cx="4511526" cy="544286"/>
          </a:xfrm>
          <a:custGeom>
            <a:avLst/>
            <a:gdLst>
              <a:gd name="connsiteX0" fmla="*/ 0 w 4511526"/>
              <a:gd name="connsiteY0" fmla="*/ 90716 h 544286"/>
              <a:gd name="connsiteX1" fmla="*/ 90716 w 4511526"/>
              <a:gd name="connsiteY1" fmla="*/ 0 h 544286"/>
              <a:gd name="connsiteX2" fmla="*/ 4420810 w 4511526"/>
              <a:gd name="connsiteY2" fmla="*/ 0 h 544286"/>
              <a:gd name="connsiteX3" fmla="*/ 4511526 w 4511526"/>
              <a:gd name="connsiteY3" fmla="*/ 90716 h 544286"/>
              <a:gd name="connsiteX4" fmla="*/ 4511526 w 4511526"/>
              <a:gd name="connsiteY4" fmla="*/ 453570 h 544286"/>
              <a:gd name="connsiteX5" fmla="*/ 4420810 w 4511526"/>
              <a:gd name="connsiteY5" fmla="*/ 544286 h 544286"/>
              <a:gd name="connsiteX6" fmla="*/ 90716 w 4511526"/>
              <a:gd name="connsiteY6" fmla="*/ 544286 h 544286"/>
              <a:gd name="connsiteX7" fmla="*/ 0 w 4511526"/>
              <a:gd name="connsiteY7" fmla="*/ 453570 h 544286"/>
              <a:gd name="connsiteX8" fmla="*/ 0 w 451152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152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97413" y="-158339"/>
                  <a:pt x="2287095" y="78065"/>
                  <a:pt x="4420810" y="0"/>
                </a:cubicBezTo>
                <a:cubicBezTo>
                  <a:pt x="4473185" y="-207"/>
                  <a:pt x="4508229" y="41284"/>
                  <a:pt x="4511526" y="90716"/>
                </a:cubicBezTo>
                <a:cubicBezTo>
                  <a:pt x="4483511" y="160031"/>
                  <a:pt x="4481993" y="288012"/>
                  <a:pt x="4511526" y="453570"/>
                </a:cubicBezTo>
                <a:cubicBezTo>
                  <a:pt x="4511558" y="498839"/>
                  <a:pt x="4475431" y="550388"/>
                  <a:pt x="4420810" y="544286"/>
                </a:cubicBezTo>
                <a:cubicBezTo>
                  <a:pt x="2824072" y="450037"/>
                  <a:pt x="1472096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51152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32056" y="114556"/>
                  <a:pt x="3526519" y="-105465"/>
                  <a:pt x="4420810" y="0"/>
                </a:cubicBezTo>
                <a:cubicBezTo>
                  <a:pt x="4471662" y="4073"/>
                  <a:pt x="4510996" y="38441"/>
                  <a:pt x="4511526" y="90716"/>
                </a:cubicBezTo>
                <a:cubicBezTo>
                  <a:pt x="4541562" y="211728"/>
                  <a:pt x="4484707" y="357353"/>
                  <a:pt x="4511526" y="453570"/>
                </a:cubicBezTo>
                <a:cubicBezTo>
                  <a:pt x="4502556" y="499920"/>
                  <a:pt x="4475519" y="539886"/>
                  <a:pt x="4420810" y="544286"/>
                </a:cubicBezTo>
                <a:cubicBezTo>
                  <a:pt x="2293970" y="523350"/>
                  <a:pt x="179334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يشمل الشركات التي تتعامل مع قطاع الطاقة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27CFC3-220C-2565-0ED9-BA1250FE1678}"/>
              </a:ext>
            </a:extLst>
          </p:cNvPr>
          <p:cNvSpPr/>
          <p:nvPr/>
        </p:nvSpPr>
        <p:spPr>
          <a:xfrm>
            <a:off x="4034150" y="5144161"/>
            <a:ext cx="4511526" cy="544286"/>
          </a:xfrm>
          <a:custGeom>
            <a:avLst/>
            <a:gdLst>
              <a:gd name="connsiteX0" fmla="*/ 0 w 4511526"/>
              <a:gd name="connsiteY0" fmla="*/ 90716 h 544286"/>
              <a:gd name="connsiteX1" fmla="*/ 90716 w 4511526"/>
              <a:gd name="connsiteY1" fmla="*/ 0 h 544286"/>
              <a:gd name="connsiteX2" fmla="*/ 4420810 w 4511526"/>
              <a:gd name="connsiteY2" fmla="*/ 0 h 544286"/>
              <a:gd name="connsiteX3" fmla="*/ 4511526 w 4511526"/>
              <a:gd name="connsiteY3" fmla="*/ 90716 h 544286"/>
              <a:gd name="connsiteX4" fmla="*/ 4511526 w 4511526"/>
              <a:gd name="connsiteY4" fmla="*/ 453570 h 544286"/>
              <a:gd name="connsiteX5" fmla="*/ 4420810 w 4511526"/>
              <a:gd name="connsiteY5" fmla="*/ 544286 h 544286"/>
              <a:gd name="connsiteX6" fmla="*/ 90716 w 4511526"/>
              <a:gd name="connsiteY6" fmla="*/ 544286 h 544286"/>
              <a:gd name="connsiteX7" fmla="*/ 0 w 4511526"/>
              <a:gd name="connsiteY7" fmla="*/ 453570 h 544286"/>
              <a:gd name="connsiteX8" fmla="*/ 0 w 451152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152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97413" y="-158339"/>
                  <a:pt x="2287095" y="78065"/>
                  <a:pt x="4420810" y="0"/>
                </a:cubicBezTo>
                <a:cubicBezTo>
                  <a:pt x="4473185" y="-207"/>
                  <a:pt x="4508229" y="41284"/>
                  <a:pt x="4511526" y="90716"/>
                </a:cubicBezTo>
                <a:cubicBezTo>
                  <a:pt x="4483511" y="160031"/>
                  <a:pt x="4481993" y="288012"/>
                  <a:pt x="4511526" y="453570"/>
                </a:cubicBezTo>
                <a:cubicBezTo>
                  <a:pt x="4511558" y="498839"/>
                  <a:pt x="4475431" y="550388"/>
                  <a:pt x="4420810" y="544286"/>
                </a:cubicBezTo>
                <a:cubicBezTo>
                  <a:pt x="2824072" y="450037"/>
                  <a:pt x="1472096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51152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32056" y="114556"/>
                  <a:pt x="3526519" y="-105465"/>
                  <a:pt x="4420810" y="0"/>
                </a:cubicBezTo>
                <a:cubicBezTo>
                  <a:pt x="4471662" y="4073"/>
                  <a:pt x="4510996" y="38441"/>
                  <a:pt x="4511526" y="90716"/>
                </a:cubicBezTo>
                <a:cubicBezTo>
                  <a:pt x="4541562" y="211728"/>
                  <a:pt x="4484707" y="357353"/>
                  <a:pt x="4511526" y="453570"/>
                </a:cubicBezTo>
                <a:cubicBezTo>
                  <a:pt x="4502556" y="499920"/>
                  <a:pt x="4475519" y="539886"/>
                  <a:pt x="4420810" y="544286"/>
                </a:cubicBezTo>
                <a:cubicBezTo>
                  <a:pt x="2293970" y="523350"/>
                  <a:pt x="179334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يركز على الشركات في القطاع الصناعي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3FD447-3C04-E490-C34E-40C47929D326}"/>
              </a:ext>
            </a:extLst>
          </p:cNvPr>
          <p:cNvSpPr/>
          <p:nvPr/>
        </p:nvSpPr>
        <p:spPr>
          <a:xfrm>
            <a:off x="2266312" y="2314625"/>
            <a:ext cx="1277163" cy="544286"/>
          </a:xfrm>
          <a:custGeom>
            <a:avLst/>
            <a:gdLst>
              <a:gd name="connsiteX0" fmla="*/ 0 w 1277163"/>
              <a:gd name="connsiteY0" fmla="*/ 90716 h 544286"/>
              <a:gd name="connsiteX1" fmla="*/ 90716 w 1277163"/>
              <a:gd name="connsiteY1" fmla="*/ 0 h 544286"/>
              <a:gd name="connsiteX2" fmla="*/ 1186447 w 1277163"/>
              <a:gd name="connsiteY2" fmla="*/ 0 h 544286"/>
              <a:gd name="connsiteX3" fmla="*/ 1277163 w 1277163"/>
              <a:gd name="connsiteY3" fmla="*/ 90716 h 544286"/>
              <a:gd name="connsiteX4" fmla="*/ 1277163 w 1277163"/>
              <a:gd name="connsiteY4" fmla="*/ 453570 h 544286"/>
              <a:gd name="connsiteX5" fmla="*/ 1186447 w 1277163"/>
              <a:gd name="connsiteY5" fmla="*/ 544286 h 544286"/>
              <a:gd name="connsiteX6" fmla="*/ 90716 w 1277163"/>
              <a:gd name="connsiteY6" fmla="*/ 544286 h 544286"/>
              <a:gd name="connsiteX7" fmla="*/ 0 w 1277163"/>
              <a:gd name="connsiteY7" fmla="*/ 453570 h 544286"/>
              <a:gd name="connsiteX8" fmla="*/ 0 w 127716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6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56305" y="-58726"/>
                  <a:pt x="743493" y="14314"/>
                  <a:pt x="1186447" y="0"/>
                </a:cubicBezTo>
                <a:cubicBezTo>
                  <a:pt x="1238822" y="-207"/>
                  <a:pt x="1273866" y="41284"/>
                  <a:pt x="1277163" y="90716"/>
                </a:cubicBezTo>
                <a:cubicBezTo>
                  <a:pt x="1249148" y="160031"/>
                  <a:pt x="1247630" y="288012"/>
                  <a:pt x="1277163" y="453570"/>
                </a:cubicBezTo>
                <a:cubicBezTo>
                  <a:pt x="1277195" y="498839"/>
                  <a:pt x="1241068" y="550388"/>
                  <a:pt x="1186447" y="544286"/>
                </a:cubicBezTo>
                <a:cubicBezTo>
                  <a:pt x="695018" y="601762"/>
                  <a:pt x="612820" y="512812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27716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45717" y="-18508"/>
                  <a:pt x="947948" y="-97290"/>
                  <a:pt x="1186447" y="0"/>
                </a:cubicBezTo>
                <a:cubicBezTo>
                  <a:pt x="1237299" y="4073"/>
                  <a:pt x="1276633" y="38441"/>
                  <a:pt x="1277163" y="90716"/>
                </a:cubicBezTo>
                <a:cubicBezTo>
                  <a:pt x="1307199" y="211728"/>
                  <a:pt x="1250344" y="357353"/>
                  <a:pt x="1277163" y="453570"/>
                </a:cubicBezTo>
                <a:cubicBezTo>
                  <a:pt x="1268193" y="499920"/>
                  <a:pt x="1241156" y="539886"/>
                  <a:pt x="1186447" y="544286"/>
                </a:cubicBezTo>
                <a:cubicBezTo>
                  <a:pt x="842267" y="492480"/>
                  <a:pt x="610476" y="603528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MLCX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4AE3E74-2A68-2DAE-9CED-C494E915C4DA}"/>
              </a:ext>
            </a:extLst>
          </p:cNvPr>
          <p:cNvSpPr/>
          <p:nvPr/>
        </p:nvSpPr>
        <p:spPr>
          <a:xfrm>
            <a:off x="2266312" y="3328052"/>
            <a:ext cx="1356328" cy="544286"/>
          </a:xfrm>
          <a:custGeom>
            <a:avLst/>
            <a:gdLst>
              <a:gd name="connsiteX0" fmla="*/ 0 w 1356328"/>
              <a:gd name="connsiteY0" fmla="*/ 90716 h 544286"/>
              <a:gd name="connsiteX1" fmla="*/ 90716 w 1356328"/>
              <a:gd name="connsiteY1" fmla="*/ 0 h 544286"/>
              <a:gd name="connsiteX2" fmla="*/ 1265612 w 1356328"/>
              <a:gd name="connsiteY2" fmla="*/ 0 h 544286"/>
              <a:gd name="connsiteX3" fmla="*/ 1356328 w 1356328"/>
              <a:gd name="connsiteY3" fmla="*/ 90716 h 544286"/>
              <a:gd name="connsiteX4" fmla="*/ 1356328 w 1356328"/>
              <a:gd name="connsiteY4" fmla="*/ 453570 h 544286"/>
              <a:gd name="connsiteX5" fmla="*/ 1265612 w 1356328"/>
              <a:gd name="connsiteY5" fmla="*/ 544286 h 544286"/>
              <a:gd name="connsiteX6" fmla="*/ 90716 w 1356328"/>
              <a:gd name="connsiteY6" fmla="*/ 544286 h 544286"/>
              <a:gd name="connsiteX7" fmla="*/ 0 w 1356328"/>
              <a:gd name="connsiteY7" fmla="*/ 453570 h 544286"/>
              <a:gd name="connsiteX8" fmla="*/ 0 w 135632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2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38533" y="-24372"/>
                  <a:pt x="810753" y="3978"/>
                  <a:pt x="1265612" y="0"/>
                </a:cubicBezTo>
                <a:cubicBezTo>
                  <a:pt x="1317987" y="-207"/>
                  <a:pt x="1353031" y="41284"/>
                  <a:pt x="1356328" y="90716"/>
                </a:cubicBezTo>
                <a:cubicBezTo>
                  <a:pt x="1328313" y="160031"/>
                  <a:pt x="1326795" y="288012"/>
                  <a:pt x="1356328" y="453570"/>
                </a:cubicBezTo>
                <a:cubicBezTo>
                  <a:pt x="1356360" y="498839"/>
                  <a:pt x="1320233" y="550388"/>
                  <a:pt x="1265612" y="544286"/>
                </a:cubicBezTo>
                <a:cubicBezTo>
                  <a:pt x="1145216" y="482835"/>
                  <a:pt x="256496" y="510864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35632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87432" y="-46006"/>
                  <a:pt x="923711" y="76021"/>
                  <a:pt x="1265612" y="0"/>
                </a:cubicBezTo>
                <a:cubicBezTo>
                  <a:pt x="1316464" y="4073"/>
                  <a:pt x="1355798" y="38441"/>
                  <a:pt x="1356328" y="90716"/>
                </a:cubicBezTo>
                <a:cubicBezTo>
                  <a:pt x="1386364" y="211728"/>
                  <a:pt x="1329509" y="357353"/>
                  <a:pt x="1356328" y="453570"/>
                </a:cubicBezTo>
                <a:cubicBezTo>
                  <a:pt x="1347358" y="499920"/>
                  <a:pt x="1320321" y="539886"/>
                  <a:pt x="1265612" y="544286"/>
                </a:cubicBezTo>
                <a:cubicBezTo>
                  <a:pt x="693460" y="444881"/>
                  <a:pt x="378167" y="45669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SMLL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2542F83-78FE-AFC6-D795-0D7BAA5CF6A9}"/>
              </a:ext>
            </a:extLst>
          </p:cNvPr>
          <p:cNvSpPr/>
          <p:nvPr/>
        </p:nvSpPr>
        <p:spPr>
          <a:xfrm>
            <a:off x="2211465" y="4254407"/>
            <a:ext cx="1558074" cy="544286"/>
          </a:xfrm>
          <a:custGeom>
            <a:avLst/>
            <a:gdLst>
              <a:gd name="connsiteX0" fmla="*/ 0 w 1558074"/>
              <a:gd name="connsiteY0" fmla="*/ 90716 h 544286"/>
              <a:gd name="connsiteX1" fmla="*/ 90716 w 1558074"/>
              <a:gd name="connsiteY1" fmla="*/ 0 h 544286"/>
              <a:gd name="connsiteX2" fmla="*/ 1467358 w 1558074"/>
              <a:gd name="connsiteY2" fmla="*/ 0 h 544286"/>
              <a:gd name="connsiteX3" fmla="*/ 1558074 w 1558074"/>
              <a:gd name="connsiteY3" fmla="*/ 90716 h 544286"/>
              <a:gd name="connsiteX4" fmla="*/ 1558074 w 1558074"/>
              <a:gd name="connsiteY4" fmla="*/ 453570 h 544286"/>
              <a:gd name="connsiteX5" fmla="*/ 1467358 w 1558074"/>
              <a:gd name="connsiteY5" fmla="*/ 544286 h 544286"/>
              <a:gd name="connsiteX6" fmla="*/ 90716 w 1558074"/>
              <a:gd name="connsiteY6" fmla="*/ 544286 h 544286"/>
              <a:gd name="connsiteX7" fmla="*/ 0 w 1558074"/>
              <a:gd name="connsiteY7" fmla="*/ 453570 h 544286"/>
              <a:gd name="connsiteX8" fmla="*/ 0 w 155807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07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346785" y="-44378"/>
                  <a:pt x="1061001" y="16269"/>
                  <a:pt x="1467358" y="0"/>
                </a:cubicBezTo>
                <a:cubicBezTo>
                  <a:pt x="1519733" y="-207"/>
                  <a:pt x="1554777" y="41284"/>
                  <a:pt x="1558074" y="90716"/>
                </a:cubicBezTo>
                <a:cubicBezTo>
                  <a:pt x="1530059" y="160031"/>
                  <a:pt x="1528541" y="288012"/>
                  <a:pt x="1558074" y="453570"/>
                </a:cubicBezTo>
                <a:cubicBezTo>
                  <a:pt x="1558106" y="498839"/>
                  <a:pt x="1521979" y="550388"/>
                  <a:pt x="1467358" y="544286"/>
                </a:cubicBezTo>
                <a:cubicBezTo>
                  <a:pt x="1096714" y="515984"/>
                  <a:pt x="764832" y="57862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55807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83182" y="104656"/>
                  <a:pt x="1071987" y="11459"/>
                  <a:pt x="1467358" y="0"/>
                </a:cubicBezTo>
                <a:cubicBezTo>
                  <a:pt x="1518210" y="4073"/>
                  <a:pt x="1557544" y="38441"/>
                  <a:pt x="1558074" y="90716"/>
                </a:cubicBezTo>
                <a:cubicBezTo>
                  <a:pt x="1588110" y="211728"/>
                  <a:pt x="1531255" y="357353"/>
                  <a:pt x="1558074" y="453570"/>
                </a:cubicBezTo>
                <a:cubicBezTo>
                  <a:pt x="1549104" y="499920"/>
                  <a:pt x="1522067" y="539886"/>
                  <a:pt x="1467358" y="544286"/>
                </a:cubicBezTo>
                <a:cubicBezTo>
                  <a:pt x="1270955" y="441243"/>
                  <a:pt x="702004" y="457895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IEE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347E808-256C-CFF9-B2EB-659A8F468B37}"/>
              </a:ext>
            </a:extLst>
          </p:cNvPr>
          <p:cNvSpPr/>
          <p:nvPr/>
        </p:nvSpPr>
        <p:spPr>
          <a:xfrm>
            <a:off x="2174570" y="5187833"/>
            <a:ext cx="1515593" cy="544286"/>
          </a:xfrm>
          <a:custGeom>
            <a:avLst/>
            <a:gdLst>
              <a:gd name="connsiteX0" fmla="*/ 0 w 1515593"/>
              <a:gd name="connsiteY0" fmla="*/ 90716 h 544286"/>
              <a:gd name="connsiteX1" fmla="*/ 90716 w 1515593"/>
              <a:gd name="connsiteY1" fmla="*/ 0 h 544286"/>
              <a:gd name="connsiteX2" fmla="*/ 1424877 w 1515593"/>
              <a:gd name="connsiteY2" fmla="*/ 0 h 544286"/>
              <a:gd name="connsiteX3" fmla="*/ 1515593 w 1515593"/>
              <a:gd name="connsiteY3" fmla="*/ 90716 h 544286"/>
              <a:gd name="connsiteX4" fmla="*/ 1515593 w 1515593"/>
              <a:gd name="connsiteY4" fmla="*/ 453570 h 544286"/>
              <a:gd name="connsiteX5" fmla="*/ 1424877 w 1515593"/>
              <a:gd name="connsiteY5" fmla="*/ 544286 h 544286"/>
              <a:gd name="connsiteX6" fmla="*/ 90716 w 1515593"/>
              <a:gd name="connsiteY6" fmla="*/ 544286 h 544286"/>
              <a:gd name="connsiteX7" fmla="*/ 0 w 1515593"/>
              <a:gd name="connsiteY7" fmla="*/ 453570 h 544286"/>
              <a:gd name="connsiteX8" fmla="*/ 0 w 151559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9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97167" y="13891"/>
                  <a:pt x="764448" y="31163"/>
                  <a:pt x="1424877" y="0"/>
                </a:cubicBezTo>
                <a:cubicBezTo>
                  <a:pt x="1477252" y="-207"/>
                  <a:pt x="1512296" y="41284"/>
                  <a:pt x="1515593" y="90716"/>
                </a:cubicBezTo>
                <a:cubicBezTo>
                  <a:pt x="1487578" y="160031"/>
                  <a:pt x="1486060" y="288012"/>
                  <a:pt x="1515593" y="453570"/>
                </a:cubicBezTo>
                <a:cubicBezTo>
                  <a:pt x="1515625" y="498839"/>
                  <a:pt x="1479498" y="550388"/>
                  <a:pt x="1424877" y="544286"/>
                </a:cubicBezTo>
                <a:cubicBezTo>
                  <a:pt x="817121" y="469250"/>
                  <a:pt x="403328" y="570729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51559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98214" y="39511"/>
                  <a:pt x="885261" y="96609"/>
                  <a:pt x="1424877" y="0"/>
                </a:cubicBezTo>
                <a:cubicBezTo>
                  <a:pt x="1475729" y="4073"/>
                  <a:pt x="1515063" y="38441"/>
                  <a:pt x="1515593" y="90716"/>
                </a:cubicBezTo>
                <a:cubicBezTo>
                  <a:pt x="1545629" y="211728"/>
                  <a:pt x="1488774" y="357353"/>
                  <a:pt x="1515593" y="453570"/>
                </a:cubicBezTo>
                <a:cubicBezTo>
                  <a:pt x="1506623" y="499920"/>
                  <a:pt x="1479586" y="539886"/>
                  <a:pt x="1424877" y="544286"/>
                </a:cubicBezTo>
                <a:cubicBezTo>
                  <a:pt x="1227105" y="426117"/>
                  <a:pt x="308666" y="476738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INDX</a:t>
            </a:r>
          </a:p>
        </p:txBody>
      </p:sp>
    </p:spTree>
    <p:extLst>
      <p:ext uri="{BB962C8B-B14F-4D97-AF65-F5344CB8AC3E}">
        <p14:creationId xmlns:p14="http://schemas.microsoft.com/office/powerpoint/2010/main" val="5882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6853695" y="266340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AmBev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4458329" y="2663409"/>
            <a:ext cx="1897688" cy="544286"/>
          </a:xfrm>
          <a:custGeom>
            <a:avLst/>
            <a:gdLst>
              <a:gd name="connsiteX0" fmla="*/ 0 w 1897688"/>
              <a:gd name="connsiteY0" fmla="*/ 90716 h 544286"/>
              <a:gd name="connsiteX1" fmla="*/ 90716 w 1897688"/>
              <a:gd name="connsiteY1" fmla="*/ 0 h 544286"/>
              <a:gd name="connsiteX2" fmla="*/ 1806972 w 1897688"/>
              <a:gd name="connsiteY2" fmla="*/ 0 h 544286"/>
              <a:gd name="connsiteX3" fmla="*/ 1897688 w 1897688"/>
              <a:gd name="connsiteY3" fmla="*/ 90716 h 544286"/>
              <a:gd name="connsiteX4" fmla="*/ 1897688 w 1897688"/>
              <a:gd name="connsiteY4" fmla="*/ 453570 h 544286"/>
              <a:gd name="connsiteX5" fmla="*/ 1806972 w 1897688"/>
              <a:gd name="connsiteY5" fmla="*/ 544286 h 544286"/>
              <a:gd name="connsiteX6" fmla="*/ 90716 w 1897688"/>
              <a:gd name="connsiteY6" fmla="*/ 544286 h 544286"/>
              <a:gd name="connsiteX7" fmla="*/ 0 w 1897688"/>
              <a:gd name="connsiteY7" fmla="*/ 453570 h 544286"/>
              <a:gd name="connsiteX8" fmla="*/ 0 w 189768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68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48301" y="-60117"/>
                  <a:pt x="1289796" y="-62042"/>
                  <a:pt x="1806972" y="0"/>
                </a:cubicBezTo>
                <a:cubicBezTo>
                  <a:pt x="1859347" y="-207"/>
                  <a:pt x="1894391" y="41284"/>
                  <a:pt x="1897688" y="90716"/>
                </a:cubicBezTo>
                <a:cubicBezTo>
                  <a:pt x="1869673" y="160031"/>
                  <a:pt x="1868155" y="288012"/>
                  <a:pt x="1897688" y="453570"/>
                </a:cubicBezTo>
                <a:cubicBezTo>
                  <a:pt x="1897720" y="498839"/>
                  <a:pt x="1861593" y="550388"/>
                  <a:pt x="1806972" y="544286"/>
                </a:cubicBezTo>
                <a:cubicBezTo>
                  <a:pt x="1207533" y="525544"/>
                  <a:pt x="369446" y="573575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89768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33959" y="116545"/>
                  <a:pt x="1267364" y="-143284"/>
                  <a:pt x="1806972" y="0"/>
                </a:cubicBezTo>
                <a:cubicBezTo>
                  <a:pt x="1857824" y="4073"/>
                  <a:pt x="1897158" y="38441"/>
                  <a:pt x="1897688" y="90716"/>
                </a:cubicBezTo>
                <a:cubicBezTo>
                  <a:pt x="1927724" y="211728"/>
                  <a:pt x="1870869" y="357353"/>
                  <a:pt x="1897688" y="453570"/>
                </a:cubicBezTo>
                <a:cubicBezTo>
                  <a:pt x="1888718" y="499920"/>
                  <a:pt x="1861681" y="539886"/>
                  <a:pt x="1806972" y="544286"/>
                </a:cubicBezTo>
                <a:cubicBezTo>
                  <a:pt x="1265481" y="498770"/>
                  <a:pt x="852273" y="68221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Itaú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Unibanco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1682920" y="2600210"/>
            <a:ext cx="1929057" cy="544286"/>
          </a:xfrm>
          <a:custGeom>
            <a:avLst/>
            <a:gdLst>
              <a:gd name="connsiteX0" fmla="*/ 0 w 1929057"/>
              <a:gd name="connsiteY0" fmla="*/ 90716 h 544286"/>
              <a:gd name="connsiteX1" fmla="*/ 90716 w 1929057"/>
              <a:gd name="connsiteY1" fmla="*/ 0 h 544286"/>
              <a:gd name="connsiteX2" fmla="*/ 1838341 w 1929057"/>
              <a:gd name="connsiteY2" fmla="*/ 0 h 544286"/>
              <a:gd name="connsiteX3" fmla="*/ 1929057 w 1929057"/>
              <a:gd name="connsiteY3" fmla="*/ 90716 h 544286"/>
              <a:gd name="connsiteX4" fmla="*/ 1929057 w 1929057"/>
              <a:gd name="connsiteY4" fmla="*/ 453570 h 544286"/>
              <a:gd name="connsiteX5" fmla="*/ 1838341 w 1929057"/>
              <a:gd name="connsiteY5" fmla="*/ 544286 h 544286"/>
              <a:gd name="connsiteX6" fmla="*/ 90716 w 1929057"/>
              <a:gd name="connsiteY6" fmla="*/ 544286 h 544286"/>
              <a:gd name="connsiteX7" fmla="*/ 0 w 1929057"/>
              <a:gd name="connsiteY7" fmla="*/ 453570 h 544286"/>
              <a:gd name="connsiteX8" fmla="*/ 0 w 192905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05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58989" y="-149563"/>
                  <a:pt x="1305529" y="-20276"/>
                  <a:pt x="1838341" y="0"/>
                </a:cubicBezTo>
                <a:cubicBezTo>
                  <a:pt x="1890716" y="-207"/>
                  <a:pt x="1925760" y="41284"/>
                  <a:pt x="1929057" y="90716"/>
                </a:cubicBezTo>
                <a:cubicBezTo>
                  <a:pt x="1901042" y="160031"/>
                  <a:pt x="1899524" y="288012"/>
                  <a:pt x="1929057" y="453570"/>
                </a:cubicBezTo>
                <a:cubicBezTo>
                  <a:pt x="1929089" y="498839"/>
                  <a:pt x="1892962" y="550388"/>
                  <a:pt x="1838341" y="544286"/>
                </a:cubicBezTo>
                <a:cubicBezTo>
                  <a:pt x="1223170" y="509613"/>
                  <a:pt x="448649" y="446824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92905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76176" y="24130"/>
                  <a:pt x="1527441" y="-114439"/>
                  <a:pt x="1838341" y="0"/>
                </a:cubicBezTo>
                <a:cubicBezTo>
                  <a:pt x="1889193" y="4073"/>
                  <a:pt x="1928527" y="38441"/>
                  <a:pt x="1929057" y="90716"/>
                </a:cubicBezTo>
                <a:cubicBezTo>
                  <a:pt x="1959093" y="211728"/>
                  <a:pt x="1902238" y="357353"/>
                  <a:pt x="1929057" y="453570"/>
                </a:cubicBezTo>
                <a:cubicBezTo>
                  <a:pt x="1920087" y="499920"/>
                  <a:pt x="1893050" y="539886"/>
                  <a:pt x="1838341" y="544286"/>
                </a:cubicBezTo>
                <a:cubicBezTo>
                  <a:pt x="1437215" y="689274"/>
                  <a:pt x="662451" y="61767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Petrobras</a:t>
            </a:r>
            <a:endParaRPr lang="en-US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03984C-8ACF-68C6-10D8-DB569A23B1B6}"/>
              </a:ext>
            </a:extLst>
          </p:cNvPr>
          <p:cNvSpPr/>
          <p:nvPr/>
        </p:nvSpPr>
        <p:spPr>
          <a:xfrm>
            <a:off x="3261495" y="526361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Vale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1527D0-5832-8F99-0759-0BC520C74280}"/>
              </a:ext>
            </a:extLst>
          </p:cNvPr>
          <p:cNvSpPr/>
          <p:nvPr/>
        </p:nvSpPr>
        <p:spPr>
          <a:xfrm>
            <a:off x="5844073" y="5211545"/>
            <a:ext cx="2586367" cy="544286"/>
          </a:xfrm>
          <a:custGeom>
            <a:avLst/>
            <a:gdLst>
              <a:gd name="connsiteX0" fmla="*/ 0 w 2586367"/>
              <a:gd name="connsiteY0" fmla="*/ 90716 h 544286"/>
              <a:gd name="connsiteX1" fmla="*/ 90716 w 2586367"/>
              <a:gd name="connsiteY1" fmla="*/ 0 h 544286"/>
              <a:gd name="connsiteX2" fmla="*/ 2495651 w 2586367"/>
              <a:gd name="connsiteY2" fmla="*/ 0 h 544286"/>
              <a:gd name="connsiteX3" fmla="*/ 2586367 w 2586367"/>
              <a:gd name="connsiteY3" fmla="*/ 90716 h 544286"/>
              <a:gd name="connsiteX4" fmla="*/ 2586367 w 2586367"/>
              <a:gd name="connsiteY4" fmla="*/ 453570 h 544286"/>
              <a:gd name="connsiteX5" fmla="*/ 2495651 w 2586367"/>
              <a:gd name="connsiteY5" fmla="*/ 544286 h 544286"/>
              <a:gd name="connsiteX6" fmla="*/ 90716 w 2586367"/>
              <a:gd name="connsiteY6" fmla="*/ 544286 h 544286"/>
              <a:gd name="connsiteX7" fmla="*/ 0 w 2586367"/>
              <a:gd name="connsiteY7" fmla="*/ 453570 h 544286"/>
              <a:gd name="connsiteX8" fmla="*/ 0 w 258636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36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558039" y="-158339"/>
                  <a:pt x="1377462" y="78065"/>
                  <a:pt x="2495651" y="0"/>
                </a:cubicBezTo>
                <a:cubicBezTo>
                  <a:pt x="2548026" y="-207"/>
                  <a:pt x="2583070" y="41284"/>
                  <a:pt x="2586367" y="90716"/>
                </a:cubicBezTo>
                <a:cubicBezTo>
                  <a:pt x="2558352" y="160031"/>
                  <a:pt x="2556834" y="288012"/>
                  <a:pt x="2586367" y="453570"/>
                </a:cubicBezTo>
                <a:cubicBezTo>
                  <a:pt x="2586399" y="498839"/>
                  <a:pt x="2550272" y="550388"/>
                  <a:pt x="2495651" y="544286"/>
                </a:cubicBezTo>
                <a:cubicBezTo>
                  <a:pt x="1808547" y="450037"/>
                  <a:pt x="111871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8636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37013" y="114556"/>
                  <a:pt x="2025115" y="-105465"/>
                  <a:pt x="2495651" y="0"/>
                </a:cubicBezTo>
                <a:cubicBezTo>
                  <a:pt x="2546503" y="4073"/>
                  <a:pt x="2585837" y="38441"/>
                  <a:pt x="2586367" y="90716"/>
                </a:cubicBezTo>
                <a:cubicBezTo>
                  <a:pt x="2616403" y="211728"/>
                  <a:pt x="2559548" y="357353"/>
                  <a:pt x="2586367" y="453570"/>
                </a:cubicBezTo>
                <a:cubicBezTo>
                  <a:pt x="2577397" y="499920"/>
                  <a:pt x="2550360" y="539886"/>
                  <a:pt x="2495651" y="544286"/>
                </a:cubicBezTo>
                <a:cubicBezTo>
                  <a:pt x="2184806" y="523350"/>
                  <a:pt x="72793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Telefônica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Brasil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E57387F-0816-7ECC-238E-BFE8B5B9CEA2}"/>
              </a:ext>
            </a:extLst>
          </p:cNvPr>
          <p:cNvSpPr/>
          <p:nvPr/>
        </p:nvSpPr>
        <p:spPr>
          <a:xfrm>
            <a:off x="9551324" y="2808525"/>
            <a:ext cx="2451425" cy="802179"/>
          </a:xfrm>
          <a:custGeom>
            <a:avLst/>
            <a:gdLst>
              <a:gd name="connsiteX0" fmla="*/ 133699 w 2451425"/>
              <a:gd name="connsiteY0" fmla="*/ 0 h 802179"/>
              <a:gd name="connsiteX1" fmla="*/ 2451425 w 2451425"/>
              <a:gd name="connsiteY1" fmla="*/ 0 h 802179"/>
              <a:gd name="connsiteX2" fmla="*/ 2451425 w 2451425"/>
              <a:gd name="connsiteY2" fmla="*/ 0 h 802179"/>
              <a:gd name="connsiteX3" fmla="*/ 2451425 w 2451425"/>
              <a:gd name="connsiteY3" fmla="*/ 668480 h 802179"/>
              <a:gd name="connsiteX4" fmla="*/ 2317726 w 2451425"/>
              <a:gd name="connsiteY4" fmla="*/ 802179 h 802179"/>
              <a:gd name="connsiteX5" fmla="*/ 0 w 2451425"/>
              <a:gd name="connsiteY5" fmla="*/ 802179 h 802179"/>
              <a:gd name="connsiteX6" fmla="*/ 0 w 2451425"/>
              <a:gd name="connsiteY6" fmla="*/ 802179 h 802179"/>
              <a:gd name="connsiteX7" fmla="*/ 0 w 2451425"/>
              <a:gd name="connsiteY7" fmla="*/ 133699 h 802179"/>
              <a:gd name="connsiteX8" fmla="*/ 133699 w 245142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425" h="802179" fill="none" extrusionOk="0">
                <a:moveTo>
                  <a:pt x="133699" y="0"/>
                </a:moveTo>
                <a:cubicBezTo>
                  <a:pt x="743909" y="-101497"/>
                  <a:pt x="1719902" y="-66252"/>
                  <a:pt x="2451425" y="0"/>
                </a:cubicBezTo>
                <a:lnTo>
                  <a:pt x="2451425" y="0"/>
                </a:lnTo>
                <a:cubicBezTo>
                  <a:pt x="2418711" y="172459"/>
                  <a:pt x="2480631" y="429293"/>
                  <a:pt x="2451425" y="668480"/>
                </a:cubicBezTo>
                <a:cubicBezTo>
                  <a:pt x="2452373" y="735753"/>
                  <a:pt x="2390226" y="800652"/>
                  <a:pt x="2317726" y="802179"/>
                </a:cubicBezTo>
                <a:cubicBezTo>
                  <a:pt x="1691251" y="725208"/>
                  <a:pt x="235705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2451425" h="802179" stroke="0" extrusionOk="0">
                <a:moveTo>
                  <a:pt x="133699" y="0"/>
                </a:moveTo>
                <a:cubicBezTo>
                  <a:pt x="1181402" y="117821"/>
                  <a:pt x="2055118" y="-43244"/>
                  <a:pt x="2451425" y="0"/>
                </a:cubicBezTo>
                <a:lnTo>
                  <a:pt x="2451425" y="0"/>
                </a:lnTo>
                <a:cubicBezTo>
                  <a:pt x="2509421" y="264698"/>
                  <a:pt x="2508306" y="404093"/>
                  <a:pt x="2451425" y="668480"/>
                </a:cubicBezTo>
                <a:cubicBezTo>
                  <a:pt x="2451374" y="741383"/>
                  <a:pt x="2387764" y="805243"/>
                  <a:pt x="2317726" y="802179"/>
                </a:cubicBezTo>
                <a:cubicBezTo>
                  <a:pt x="1809922" y="904720"/>
                  <a:pt x="690628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Index – Ibovespa (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Índice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7E57A3-B72A-A268-A18F-11A5740BA9CD}"/>
              </a:ext>
            </a:extLst>
          </p:cNvPr>
          <p:cNvSpPr/>
          <p:nvPr/>
        </p:nvSpPr>
        <p:spPr>
          <a:xfrm>
            <a:off x="10346267" y="229047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8FA0E-9ECD-6E77-5286-736659D0F3CB}"/>
              </a:ext>
            </a:extLst>
          </p:cNvPr>
          <p:cNvSpPr/>
          <p:nvPr/>
        </p:nvSpPr>
        <p:spPr>
          <a:xfrm>
            <a:off x="9873791" y="358990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1968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122" name="Picture 2" descr="Petrobras Logo PNG Transparent &amp; SVG Vector - Freebie Supply">
            <a:extLst>
              <a:ext uri="{FF2B5EF4-FFF2-40B4-BE49-F238E27FC236}">
                <a16:creationId xmlns:a16="http://schemas.microsoft.com/office/drawing/2014/main" id="{9B9C1864-71BE-862E-C70B-6AD63F44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0" y="776199"/>
            <a:ext cx="2029691" cy="20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taú Unibanco logo in transparent PNG and vectorized SVG formats">
            <a:extLst>
              <a:ext uri="{FF2B5EF4-FFF2-40B4-BE49-F238E27FC236}">
                <a16:creationId xmlns:a16="http://schemas.microsoft.com/office/drawing/2014/main" id="{24DFC885-7551-0917-F7BD-CF081A99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49" y="1462112"/>
            <a:ext cx="945573" cy="9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mbev logo in transparent PNG and vectorized SVG formats">
            <a:extLst>
              <a:ext uri="{FF2B5EF4-FFF2-40B4-BE49-F238E27FC236}">
                <a16:creationId xmlns:a16="http://schemas.microsoft.com/office/drawing/2014/main" id="{C0A29B01-BD29-3287-89C5-707B65A6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40" y="1832387"/>
            <a:ext cx="2195353" cy="54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ale – Logos Download">
            <a:extLst>
              <a:ext uri="{FF2B5EF4-FFF2-40B4-BE49-F238E27FC236}">
                <a16:creationId xmlns:a16="http://schemas.microsoft.com/office/drawing/2014/main" id="{C7A94411-0E01-F890-7D66-ACCB8ECA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77" y="4270678"/>
            <a:ext cx="2082513" cy="8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elefonica Brasil logo in transparent PNG and vectorized SVG formats">
            <a:extLst>
              <a:ext uri="{FF2B5EF4-FFF2-40B4-BE49-F238E27FC236}">
                <a16:creationId xmlns:a16="http://schemas.microsoft.com/office/drawing/2014/main" id="{41954A4C-5648-A7AD-8602-56E413CB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31" y="4308964"/>
            <a:ext cx="2697480" cy="6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E57387F-0816-7ECC-238E-BFE8B5B9CEA2}"/>
              </a:ext>
            </a:extLst>
          </p:cNvPr>
          <p:cNvSpPr/>
          <p:nvPr/>
        </p:nvSpPr>
        <p:spPr>
          <a:xfrm>
            <a:off x="9551324" y="2808525"/>
            <a:ext cx="2451425" cy="802179"/>
          </a:xfrm>
          <a:custGeom>
            <a:avLst/>
            <a:gdLst>
              <a:gd name="connsiteX0" fmla="*/ 133699 w 2451425"/>
              <a:gd name="connsiteY0" fmla="*/ 0 h 802179"/>
              <a:gd name="connsiteX1" fmla="*/ 2451425 w 2451425"/>
              <a:gd name="connsiteY1" fmla="*/ 0 h 802179"/>
              <a:gd name="connsiteX2" fmla="*/ 2451425 w 2451425"/>
              <a:gd name="connsiteY2" fmla="*/ 0 h 802179"/>
              <a:gd name="connsiteX3" fmla="*/ 2451425 w 2451425"/>
              <a:gd name="connsiteY3" fmla="*/ 668480 h 802179"/>
              <a:gd name="connsiteX4" fmla="*/ 2317726 w 2451425"/>
              <a:gd name="connsiteY4" fmla="*/ 802179 h 802179"/>
              <a:gd name="connsiteX5" fmla="*/ 0 w 2451425"/>
              <a:gd name="connsiteY5" fmla="*/ 802179 h 802179"/>
              <a:gd name="connsiteX6" fmla="*/ 0 w 2451425"/>
              <a:gd name="connsiteY6" fmla="*/ 802179 h 802179"/>
              <a:gd name="connsiteX7" fmla="*/ 0 w 2451425"/>
              <a:gd name="connsiteY7" fmla="*/ 133699 h 802179"/>
              <a:gd name="connsiteX8" fmla="*/ 133699 w 245142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425" h="802179" fill="none" extrusionOk="0">
                <a:moveTo>
                  <a:pt x="133699" y="0"/>
                </a:moveTo>
                <a:cubicBezTo>
                  <a:pt x="743909" y="-101497"/>
                  <a:pt x="1719902" y="-66252"/>
                  <a:pt x="2451425" y="0"/>
                </a:cubicBezTo>
                <a:lnTo>
                  <a:pt x="2451425" y="0"/>
                </a:lnTo>
                <a:cubicBezTo>
                  <a:pt x="2418711" y="172459"/>
                  <a:pt x="2480631" y="429293"/>
                  <a:pt x="2451425" y="668480"/>
                </a:cubicBezTo>
                <a:cubicBezTo>
                  <a:pt x="2452373" y="735753"/>
                  <a:pt x="2390226" y="800652"/>
                  <a:pt x="2317726" y="802179"/>
                </a:cubicBezTo>
                <a:cubicBezTo>
                  <a:pt x="1691251" y="725208"/>
                  <a:pt x="235705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2451425" h="802179" stroke="0" extrusionOk="0">
                <a:moveTo>
                  <a:pt x="133699" y="0"/>
                </a:moveTo>
                <a:cubicBezTo>
                  <a:pt x="1181402" y="117821"/>
                  <a:pt x="2055118" y="-43244"/>
                  <a:pt x="2451425" y="0"/>
                </a:cubicBezTo>
                <a:lnTo>
                  <a:pt x="2451425" y="0"/>
                </a:lnTo>
                <a:cubicBezTo>
                  <a:pt x="2509421" y="264698"/>
                  <a:pt x="2508306" y="404093"/>
                  <a:pt x="2451425" y="668480"/>
                </a:cubicBezTo>
                <a:cubicBezTo>
                  <a:pt x="2451374" y="741383"/>
                  <a:pt x="2387764" y="805243"/>
                  <a:pt x="2317726" y="802179"/>
                </a:cubicBezTo>
                <a:cubicBezTo>
                  <a:pt x="1809922" y="904720"/>
                  <a:pt x="690628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Index – Ibovespa (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Índice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en-US" sz="12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Bovespa</a:t>
            </a:r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7E57A3-B72A-A268-A18F-11A5740BA9CD}"/>
              </a:ext>
            </a:extLst>
          </p:cNvPr>
          <p:cNvSpPr/>
          <p:nvPr/>
        </p:nvSpPr>
        <p:spPr>
          <a:xfrm>
            <a:off x="10346267" y="229047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8FA0E-9ECD-6E77-5286-736659D0F3CB}"/>
              </a:ext>
            </a:extLst>
          </p:cNvPr>
          <p:cNvSpPr/>
          <p:nvPr/>
        </p:nvSpPr>
        <p:spPr>
          <a:xfrm>
            <a:off x="9873791" y="358990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1968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5E033A-F362-564A-6775-DA757436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" y="1057643"/>
            <a:ext cx="9170126" cy="441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91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722811" y="2750722"/>
            <a:ext cx="9280852" cy="1082171"/>
          </a:xfrm>
          <a:custGeom>
            <a:avLst/>
            <a:gdLst>
              <a:gd name="connsiteX0" fmla="*/ 180365 w 9280852"/>
              <a:gd name="connsiteY0" fmla="*/ 0 h 1082171"/>
              <a:gd name="connsiteX1" fmla="*/ 658141 w 9280852"/>
              <a:gd name="connsiteY1" fmla="*/ 0 h 1082171"/>
              <a:gd name="connsiteX2" fmla="*/ 1135916 w 9280852"/>
              <a:gd name="connsiteY2" fmla="*/ 0 h 1082171"/>
              <a:gd name="connsiteX3" fmla="*/ 1795701 w 9280852"/>
              <a:gd name="connsiteY3" fmla="*/ 0 h 1082171"/>
              <a:gd name="connsiteX4" fmla="*/ 2273477 w 9280852"/>
              <a:gd name="connsiteY4" fmla="*/ 0 h 1082171"/>
              <a:gd name="connsiteX5" fmla="*/ 2933262 w 9280852"/>
              <a:gd name="connsiteY5" fmla="*/ 0 h 1082171"/>
              <a:gd name="connsiteX6" fmla="*/ 3502043 w 9280852"/>
              <a:gd name="connsiteY6" fmla="*/ 0 h 1082171"/>
              <a:gd name="connsiteX7" fmla="*/ 4070823 w 9280852"/>
              <a:gd name="connsiteY7" fmla="*/ 0 h 1082171"/>
              <a:gd name="connsiteX8" fmla="*/ 4730609 w 9280852"/>
              <a:gd name="connsiteY8" fmla="*/ 0 h 1082171"/>
              <a:gd name="connsiteX9" fmla="*/ 5026374 w 9280852"/>
              <a:gd name="connsiteY9" fmla="*/ 0 h 1082171"/>
              <a:gd name="connsiteX10" fmla="*/ 5504150 w 9280852"/>
              <a:gd name="connsiteY10" fmla="*/ 0 h 1082171"/>
              <a:gd name="connsiteX11" fmla="*/ 5890921 w 9280852"/>
              <a:gd name="connsiteY11" fmla="*/ 0 h 1082171"/>
              <a:gd name="connsiteX12" fmla="*/ 6459701 w 9280852"/>
              <a:gd name="connsiteY12" fmla="*/ 0 h 1082171"/>
              <a:gd name="connsiteX13" fmla="*/ 7028481 w 9280852"/>
              <a:gd name="connsiteY13" fmla="*/ 0 h 1082171"/>
              <a:gd name="connsiteX14" fmla="*/ 7688267 w 9280852"/>
              <a:gd name="connsiteY14" fmla="*/ 0 h 1082171"/>
              <a:gd name="connsiteX15" fmla="*/ 8257047 w 9280852"/>
              <a:gd name="connsiteY15" fmla="*/ 0 h 1082171"/>
              <a:gd name="connsiteX16" fmla="*/ 8552813 w 9280852"/>
              <a:gd name="connsiteY16" fmla="*/ 0 h 1082171"/>
              <a:gd name="connsiteX17" fmla="*/ 9280852 w 9280852"/>
              <a:gd name="connsiteY17" fmla="*/ 0 h 1082171"/>
              <a:gd name="connsiteX18" fmla="*/ 9280852 w 9280852"/>
              <a:gd name="connsiteY18" fmla="*/ 0 h 1082171"/>
              <a:gd name="connsiteX19" fmla="*/ 9280852 w 9280852"/>
              <a:gd name="connsiteY19" fmla="*/ 450903 h 1082171"/>
              <a:gd name="connsiteX20" fmla="*/ 9280852 w 9280852"/>
              <a:gd name="connsiteY20" fmla="*/ 901806 h 1082171"/>
              <a:gd name="connsiteX21" fmla="*/ 9100487 w 9280852"/>
              <a:gd name="connsiteY21" fmla="*/ 1082171 h 1082171"/>
              <a:gd name="connsiteX22" fmla="*/ 8622711 w 9280852"/>
              <a:gd name="connsiteY22" fmla="*/ 1082171 h 1082171"/>
              <a:gd name="connsiteX23" fmla="*/ 7962926 w 9280852"/>
              <a:gd name="connsiteY23" fmla="*/ 1082171 h 1082171"/>
              <a:gd name="connsiteX24" fmla="*/ 7212136 w 9280852"/>
              <a:gd name="connsiteY24" fmla="*/ 1082171 h 1082171"/>
              <a:gd name="connsiteX25" fmla="*/ 6825365 w 9280852"/>
              <a:gd name="connsiteY25" fmla="*/ 1082171 h 1082171"/>
              <a:gd name="connsiteX26" fmla="*/ 6438595 w 9280852"/>
              <a:gd name="connsiteY26" fmla="*/ 1082171 h 1082171"/>
              <a:gd name="connsiteX27" fmla="*/ 6142829 w 9280852"/>
              <a:gd name="connsiteY27" fmla="*/ 1082171 h 1082171"/>
              <a:gd name="connsiteX28" fmla="*/ 5483043 w 9280852"/>
              <a:gd name="connsiteY28" fmla="*/ 1082171 h 1082171"/>
              <a:gd name="connsiteX29" fmla="*/ 5187278 w 9280852"/>
              <a:gd name="connsiteY29" fmla="*/ 1082171 h 1082171"/>
              <a:gd name="connsiteX30" fmla="*/ 4618497 w 9280852"/>
              <a:gd name="connsiteY30" fmla="*/ 1082171 h 1082171"/>
              <a:gd name="connsiteX31" fmla="*/ 3958712 w 9280852"/>
              <a:gd name="connsiteY31" fmla="*/ 1082171 h 1082171"/>
              <a:gd name="connsiteX32" fmla="*/ 3571941 w 9280852"/>
              <a:gd name="connsiteY32" fmla="*/ 1082171 h 1082171"/>
              <a:gd name="connsiteX33" fmla="*/ 2821151 w 9280852"/>
              <a:gd name="connsiteY33" fmla="*/ 1082171 h 1082171"/>
              <a:gd name="connsiteX34" fmla="*/ 2343375 w 9280852"/>
              <a:gd name="connsiteY34" fmla="*/ 1082171 h 1082171"/>
              <a:gd name="connsiteX35" fmla="*/ 1865600 w 9280852"/>
              <a:gd name="connsiteY35" fmla="*/ 1082171 h 1082171"/>
              <a:gd name="connsiteX36" fmla="*/ 1114810 w 9280852"/>
              <a:gd name="connsiteY36" fmla="*/ 1082171 h 1082171"/>
              <a:gd name="connsiteX37" fmla="*/ 0 w 9280852"/>
              <a:gd name="connsiteY37" fmla="*/ 1082171 h 1082171"/>
              <a:gd name="connsiteX38" fmla="*/ 0 w 9280852"/>
              <a:gd name="connsiteY38" fmla="*/ 1082171 h 1082171"/>
              <a:gd name="connsiteX39" fmla="*/ 0 w 9280852"/>
              <a:gd name="connsiteY39" fmla="*/ 622250 h 1082171"/>
              <a:gd name="connsiteX40" fmla="*/ 0 w 9280852"/>
              <a:gd name="connsiteY40" fmla="*/ 180365 h 1082171"/>
              <a:gd name="connsiteX41" fmla="*/ 180365 w 928085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80852" h="1082171" fill="none" extrusionOk="0">
                <a:moveTo>
                  <a:pt x="180365" y="0"/>
                </a:moveTo>
                <a:cubicBezTo>
                  <a:pt x="297081" y="-18312"/>
                  <a:pt x="483725" y="46188"/>
                  <a:pt x="658141" y="0"/>
                </a:cubicBezTo>
                <a:cubicBezTo>
                  <a:pt x="832557" y="-46188"/>
                  <a:pt x="980105" y="20968"/>
                  <a:pt x="1135916" y="0"/>
                </a:cubicBezTo>
                <a:cubicBezTo>
                  <a:pt x="1291728" y="-20968"/>
                  <a:pt x="1573868" y="13079"/>
                  <a:pt x="1795701" y="0"/>
                </a:cubicBezTo>
                <a:cubicBezTo>
                  <a:pt x="2017535" y="-13079"/>
                  <a:pt x="2133376" y="37628"/>
                  <a:pt x="2273477" y="0"/>
                </a:cubicBezTo>
                <a:cubicBezTo>
                  <a:pt x="2413578" y="-37628"/>
                  <a:pt x="2682086" y="74826"/>
                  <a:pt x="2933262" y="0"/>
                </a:cubicBezTo>
                <a:cubicBezTo>
                  <a:pt x="3184439" y="-74826"/>
                  <a:pt x="3373628" y="55237"/>
                  <a:pt x="3502043" y="0"/>
                </a:cubicBezTo>
                <a:cubicBezTo>
                  <a:pt x="3630458" y="-55237"/>
                  <a:pt x="3952760" y="46757"/>
                  <a:pt x="4070823" y="0"/>
                </a:cubicBezTo>
                <a:cubicBezTo>
                  <a:pt x="4188886" y="-46757"/>
                  <a:pt x="4503082" y="50087"/>
                  <a:pt x="4730609" y="0"/>
                </a:cubicBezTo>
                <a:cubicBezTo>
                  <a:pt x="4958136" y="-50087"/>
                  <a:pt x="4886580" y="7209"/>
                  <a:pt x="5026374" y="0"/>
                </a:cubicBezTo>
                <a:cubicBezTo>
                  <a:pt x="5166169" y="-7209"/>
                  <a:pt x="5386316" y="39193"/>
                  <a:pt x="5504150" y="0"/>
                </a:cubicBezTo>
                <a:cubicBezTo>
                  <a:pt x="5621984" y="-39193"/>
                  <a:pt x="5729465" y="34668"/>
                  <a:pt x="5890921" y="0"/>
                </a:cubicBezTo>
                <a:cubicBezTo>
                  <a:pt x="6052377" y="-34668"/>
                  <a:pt x="6315126" y="8666"/>
                  <a:pt x="6459701" y="0"/>
                </a:cubicBezTo>
                <a:cubicBezTo>
                  <a:pt x="6604276" y="-8666"/>
                  <a:pt x="6864248" y="14567"/>
                  <a:pt x="7028481" y="0"/>
                </a:cubicBezTo>
                <a:cubicBezTo>
                  <a:pt x="7192714" y="-14567"/>
                  <a:pt x="7524616" y="11258"/>
                  <a:pt x="7688267" y="0"/>
                </a:cubicBezTo>
                <a:cubicBezTo>
                  <a:pt x="7851918" y="-11258"/>
                  <a:pt x="8104276" y="11353"/>
                  <a:pt x="8257047" y="0"/>
                </a:cubicBezTo>
                <a:cubicBezTo>
                  <a:pt x="8409818" y="-11353"/>
                  <a:pt x="8419531" y="3288"/>
                  <a:pt x="8552813" y="0"/>
                </a:cubicBezTo>
                <a:cubicBezTo>
                  <a:pt x="8686095" y="-3288"/>
                  <a:pt x="9103121" y="41095"/>
                  <a:pt x="9280852" y="0"/>
                </a:cubicBezTo>
                <a:lnTo>
                  <a:pt x="9280852" y="0"/>
                </a:lnTo>
                <a:cubicBezTo>
                  <a:pt x="9305098" y="117718"/>
                  <a:pt x="9253526" y="311965"/>
                  <a:pt x="9280852" y="450903"/>
                </a:cubicBezTo>
                <a:cubicBezTo>
                  <a:pt x="9308178" y="589841"/>
                  <a:pt x="9258126" y="698581"/>
                  <a:pt x="9280852" y="901806"/>
                </a:cubicBezTo>
                <a:cubicBezTo>
                  <a:pt x="9270226" y="977002"/>
                  <a:pt x="9198161" y="1077489"/>
                  <a:pt x="9100487" y="1082171"/>
                </a:cubicBezTo>
                <a:cubicBezTo>
                  <a:pt x="8972232" y="1123423"/>
                  <a:pt x="8843035" y="1075555"/>
                  <a:pt x="8622711" y="1082171"/>
                </a:cubicBezTo>
                <a:cubicBezTo>
                  <a:pt x="8402387" y="1088787"/>
                  <a:pt x="8240512" y="1069159"/>
                  <a:pt x="7962926" y="1082171"/>
                </a:cubicBezTo>
                <a:cubicBezTo>
                  <a:pt x="7685341" y="1095183"/>
                  <a:pt x="7374575" y="1000849"/>
                  <a:pt x="7212136" y="1082171"/>
                </a:cubicBezTo>
                <a:cubicBezTo>
                  <a:pt x="7049697" y="1163493"/>
                  <a:pt x="6904403" y="1035905"/>
                  <a:pt x="6825365" y="1082171"/>
                </a:cubicBezTo>
                <a:cubicBezTo>
                  <a:pt x="6746327" y="1128437"/>
                  <a:pt x="6602058" y="1062036"/>
                  <a:pt x="6438595" y="1082171"/>
                </a:cubicBezTo>
                <a:cubicBezTo>
                  <a:pt x="6275132" y="1102306"/>
                  <a:pt x="6243128" y="1059693"/>
                  <a:pt x="6142829" y="1082171"/>
                </a:cubicBezTo>
                <a:cubicBezTo>
                  <a:pt x="6042530" y="1104649"/>
                  <a:pt x="5668725" y="1046839"/>
                  <a:pt x="5483043" y="1082171"/>
                </a:cubicBezTo>
                <a:cubicBezTo>
                  <a:pt x="5297361" y="1117503"/>
                  <a:pt x="5279208" y="1061198"/>
                  <a:pt x="5187278" y="1082171"/>
                </a:cubicBezTo>
                <a:cubicBezTo>
                  <a:pt x="5095349" y="1103144"/>
                  <a:pt x="4753972" y="1025208"/>
                  <a:pt x="4618497" y="1082171"/>
                </a:cubicBezTo>
                <a:cubicBezTo>
                  <a:pt x="4483022" y="1139134"/>
                  <a:pt x="4240158" y="1057236"/>
                  <a:pt x="3958712" y="1082171"/>
                </a:cubicBezTo>
                <a:cubicBezTo>
                  <a:pt x="3677267" y="1107106"/>
                  <a:pt x="3739776" y="1036408"/>
                  <a:pt x="3571941" y="1082171"/>
                </a:cubicBezTo>
                <a:cubicBezTo>
                  <a:pt x="3404106" y="1127934"/>
                  <a:pt x="3185811" y="1019819"/>
                  <a:pt x="2821151" y="1082171"/>
                </a:cubicBezTo>
                <a:cubicBezTo>
                  <a:pt x="2456491" y="1144523"/>
                  <a:pt x="2470158" y="1078181"/>
                  <a:pt x="2343375" y="1082171"/>
                </a:cubicBezTo>
                <a:cubicBezTo>
                  <a:pt x="2216592" y="1086161"/>
                  <a:pt x="2018473" y="1036176"/>
                  <a:pt x="1865600" y="1082171"/>
                </a:cubicBezTo>
                <a:cubicBezTo>
                  <a:pt x="1712727" y="1128166"/>
                  <a:pt x="1488716" y="1004244"/>
                  <a:pt x="1114810" y="1082171"/>
                </a:cubicBezTo>
                <a:cubicBezTo>
                  <a:pt x="740904" y="1160098"/>
                  <a:pt x="424758" y="1001082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280852" h="1082171" stroke="0" extrusionOk="0">
                <a:moveTo>
                  <a:pt x="180365" y="0"/>
                </a:moveTo>
                <a:cubicBezTo>
                  <a:pt x="357661" y="-11376"/>
                  <a:pt x="533401" y="41882"/>
                  <a:pt x="840150" y="0"/>
                </a:cubicBezTo>
                <a:cubicBezTo>
                  <a:pt x="1146899" y="-41882"/>
                  <a:pt x="1142641" y="2764"/>
                  <a:pt x="1226921" y="0"/>
                </a:cubicBezTo>
                <a:cubicBezTo>
                  <a:pt x="1311201" y="-2764"/>
                  <a:pt x="1412104" y="24833"/>
                  <a:pt x="1522687" y="0"/>
                </a:cubicBezTo>
                <a:cubicBezTo>
                  <a:pt x="1633270" y="-24833"/>
                  <a:pt x="1825037" y="29066"/>
                  <a:pt x="1909458" y="0"/>
                </a:cubicBezTo>
                <a:cubicBezTo>
                  <a:pt x="1993879" y="-29066"/>
                  <a:pt x="2133983" y="27024"/>
                  <a:pt x="2296228" y="0"/>
                </a:cubicBezTo>
                <a:cubicBezTo>
                  <a:pt x="2458473" y="-27024"/>
                  <a:pt x="2671846" y="43854"/>
                  <a:pt x="2774004" y="0"/>
                </a:cubicBezTo>
                <a:cubicBezTo>
                  <a:pt x="2876162" y="-43854"/>
                  <a:pt x="3093003" y="38224"/>
                  <a:pt x="3251779" y="0"/>
                </a:cubicBezTo>
                <a:cubicBezTo>
                  <a:pt x="3410555" y="-38224"/>
                  <a:pt x="3678072" y="60503"/>
                  <a:pt x="3820560" y="0"/>
                </a:cubicBezTo>
                <a:cubicBezTo>
                  <a:pt x="3963048" y="-60503"/>
                  <a:pt x="4254260" y="45273"/>
                  <a:pt x="4389340" y="0"/>
                </a:cubicBezTo>
                <a:cubicBezTo>
                  <a:pt x="4524420" y="-45273"/>
                  <a:pt x="4672525" y="22053"/>
                  <a:pt x="4867116" y="0"/>
                </a:cubicBezTo>
                <a:cubicBezTo>
                  <a:pt x="5061707" y="-22053"/>
                  <a:pt x="5077272" y="16776"/>
                  <a:pt x="5162882" y="0"/>
                </a:cubicBezTo>
                <a:cubicBezTo>
                  <a:pt x="5248492" y="-16776"/>
                  <a:pt x="5588528" y="9512"/>
                  <a:pt x="5731662" y="0"/>
                </a:cubicBezTo>
                <a:cubicBezTo>
                  <a:pt x="5874796" y="-9512"/>
                  <a:pt x="6096529" y="31018"/>
                  <a:pt x="6391447" y="0"/>
                </a:cubicBezTo>
                <a:cubicBezTo>
                  <a:pt x="6686366" y="-31018"/>
                  <a:pt x="6881485" y="630"/>
                  <a:pt x="7142238" y="0"/>
                </a:cubicBezTo>
                <a:cubicBezTo>
                  <a:pt x="7402991" y="-630"/>
                  <a:pt x="7396075" y="24237"/>
                  <a:pt x="7529008" y="0"/>
                </a:cubicBezTo>
                <a:cubicBezTo>
                  <a:pt x="7661941" y="-24237"/>
                  <a:pt x="7749112" y="9111"/>
                  <a:pt x="7824774" y="0"/>
                </a:cubicBezTo>
                <a:cubicBezTo>
                  <a:pt x="7900436" y="-9111"/>
                  <a:pt x="8211029" y="28373"/>
                  <a:pt x="8393555" y="0"/>
                </a:cubicBezTo>
                <a:cubicBezTo>
                  <a:pt x="8576081" y="-28373"/>
                  <a:pt x="8577637" y="29912"/>
                  <a:pt x="8689320" y="0"/>
                </a:cubicBezTo>
                <a:cubicBezTo>
                  <a:pt x="8801003" y="-29912"/>
                  <a:pt x="9010845" y="50446"/>
                  <a:pt x="9280852" y="0"/>
                </a:cubicBezTo>
                <a:lnTo>
                  <a:pt x="9280852" y="0"/>
                </a:lnTo>
                <a:cubicBezTo>
                  <a:pt x="9314037" y="190817"/>
                  <a:pt x="9247346" y="352876"/>
                  <a:pt x="9280852" y="441885"/>
                </a:cubicBezTo>
                <a:cubicBezTo>
                  <a:pt x="9314358" y="530895"/>
                  <a:pt x="9275892" y="778299"/>
                  <a:pt x="9280852" y="901806"/>
                </a:cubicBezTo>
                <a:cubicBezTo>
                  <a:pt x="9261391" y="1009960"/>
                  <a:pt x="9173336" y="1093371"/>
                  <a:pt x="9100487" y="1082171"/>
                </a:cubicBezTo>
                <a:cubicBezTo>
                  <a:pt x="9010821" y="1118391"/>
                  <a:pt x="8803495" y="1070482"/>
                  <a:pt x="8713716" y="1082171"/>
                </a:cubicBezTo>
                <a:cubicBezTo>
                  <a:pt x="8623937" y="1093860"/>
                  <a:pt x="8144503" y="1050323"/>
                  <a:pt x="7962926" y="1082171"/>
                </a:cubicBezTo>
                <a:cubicBezTo>
                  <a:pt x="7781349" y="1114019"/>
                  <a:pt x="7662084" y="1035844"/>
                  <a:pt x="7576155" y="1082171"/>
                </a:cubicBezTo>
                <a:cubicBezTo>
                  <a:pt x="7490226" y="1128498"/>
                  <a:pt x="7072579" y="1017574"/>
                  <a:pt x="6825365" y="1082171"/>
                </a:cubicBezTo>
                <a:cubicBezTo>
                  <a:pt x="6578151" y="1146768"/>
                  <a:pt x="6405121" y="1026894"/>
                  <a:pt x="6074575" y="1082171"/>
                </a:cubicBezTo>
                <a:cubicBezTo>
                  <a:pt x="5744029" y="1137448"/>
                  <a:pt x="5678468" y="1025815"/>
                  <a:pt x="5505795" y="1082171"/>
                </a:cubicBezTo>
                <a:cubicBezTo>
                  <a:pt x="5333122" y="1138527"/>
                  <a:pt x="5163065" y="1019498"/>
                  <a:pt x="4846009" y="1082171"/>
                </a:cubicBezTo>
                <a:cubicBezTo>
                  <a:pt x="4528953" y="1144844"/>
                  <a:pt x="4617078" y="1070847"/>
                  <a:pt x="4459239" y="1082171"/>
                </a:cubicBezTo>
                <a:cubicBezTo>
                  <a:pt x="4301400" y="1093495"/>
                  <a:pt x="4079203" y="1060839"/>
                  <a:pt x="3890458" y="1082171"/>
                </a:cubicBezTo>
                <a:cubicBezTo>
                  <a:pt x="3701713" y="1103503"/>
                  <a:pt x="3479372" y="1012332"/>
                  <a:pt x="3230673" y="1082171"/>
                </a:cubicBezTo>
                <a:cubicBezTo>
                  <a:pt x="2981974" y="1152010"/>
                  <a:pt x="2816250" y="1052826"/>
                  <a:pt x="2570888" y="1082171"/>
                </a:cubicBezTo>
                <a:cubicBezTo>
                  <a:pt x="2325527" y="1111516"/>
                  <a:pt x="2349473" y="1051864"/>
                  <a:pt x="2275122" y="1082171"/>
                </a:cubicBezTo>
                <a:cubicBezTo>
                  <a:pt x="2200771" y="1112478"/>
                  <a:pt x="2061888" y="1050806"/>
                  <a:pt x="1888351" y="1082171"/>
                </a:cubicBezTo>
                <a:cubicBezTo>
                  <a:pt x="1714814" y="1113536"/>
                  <a:pt x="1511600" y="1065866"/>
                  <a:pt x="1410575" y="1082171"/>
                </a:cubicBezTo>
                <a:cubicBezTo>
                  <a:pt x="1309550" y="1098476"/>
                  <a:pt x="1166497" y="1068338"/>
                  <a:pt x="1023805" y="1082171"/>
                </a:cubicBezTo>
                <a:cubicBezTo>
                  <a:pt x="881113" y="1096004"/>
                  <a:pt x="255254" y="1032884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اعتبارا من سبتمبر 2020 ، بلغت القيمة السوقية لمؤشر داكس 30 1 ، </a:t>
            </a:r>
            <a:r>
              <a:rPr lang="ar-EG" sz="1600" dirty="0">
                <a:ln/>
                <a:solidFill>
                  <a:srgbClr val="FF0000"/>
                </a:solidFill>
              </a:rPr>
              <a:t>17.7 مليار دولار.</a:t>
            </a:r>
            <a:endParaRPr lang="en-US" sz="1600" dirty="0">
              <a:ln/>
              <a:solidFill>
                <a:srgbClr val="FF0000"/>
              </a:solidFill>
            </a:endParaRPr>
          </a:p>
          <a:p>
            <a:pPr algn="ctr"/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DAX </a:t>
            </a:r>
            <a:r>
              <a:rPr lang="ar-EG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40</a:t>
            </a:r>
            <a:endParaRPr lang="en-US" sz="24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77.469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DAX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Germany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الرسملة المرجحة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6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147490" y="3601166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62642" y="1197281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تم حساب مؤشر سوق الأسهم الألماني الرئيسي </a:t>
            </a:r>
            <a:r>
              <a:rPr lang="ar-EG" sz="1600" dirty="0">
                <a:ln/>
                <a:solidFill>
                  <a:srgbClr val="FF0000"/>
                </a:solidFill>
              </a:rPr>
              <a:t>لأول مرة في عام 1988.</a:t>
            </a:r>
            <a:r>
              <a:rPr lang="ar-EG" sz="1600" dirty="0">
                <a:ln/>
                <a:solidFill>
                  <a:srgbClr val="00B050"/>
                </a:solidFill>
              </a:rPr>
              <a:t> ويشمل 30 سهم من الأكثر سيولة من أكبر الشركات. (30 أم 40 ) ؟ 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DAX </a:t>
            </a:r>
            <a:r>
              <a:rPr lang="ar-EG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40</a:t>
            </a:r>
            <a:endParaRPr lang="en-US" sz="24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6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147490" y="3601166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EF2E44-6554-FAC1-2F10-2149D25BF794}"/>
              </a:ext>
            </a:extLst>
          </p:cNvPr>
          <p:cNvSpPr/>
          <p:nvPr/>
        </p:nvSpPr>
        <p:spPr>
          <a:xfrm>
            <a:off x="4728754" y="5317137"/>
            <a:ext cx="5564777" cy="544286"/>
          </a:xfrm>
          <a:custGeom>
            <a:avLst/>
            <a:gdLst>
              <a:gd name="connsiteX0" fmla="*/ 0 w 5564777"/>
              <a:gd name="connsiteY0" fmla="*/ 90716 h 544286"/>
              <a:gd name="connsiteX1" fmla="*/ 90716 w 5564777"/>
              <a:gd name="connsiteY1" fmla="*/ 0 h 544286"/>
              <a:gd name="connsiteX2" fmla="*/ 5474061 w 5564777"/>
              <a:gd name="connsiteY2" fmla="*/ 0 h 544286"/>
              <a:gd name="connsiteX3" fmla="*/ 5564777 w 5564777"/>
              <a:gd name="connsiteY3" fmla="*/ 90716 h 544286"/>
              <a:gd name="connsiteX4" fmla="*/ 5564777 w 5564777"/>
              <a:gd name="connsiteY4" fmla="*/ 453570 h 544286"/>
              <a:gd name="connsiteX5" fmla="*/ 5474061 w 5564777"/>
              <a:gd name="connsiteY5" fmla="*/ 544286 h 544286"/>
              <a:gd name="connsiteX6" fmla="*/ 90716 w 5564777"/>
              <a:gd name="connsiteY6" fmla="*/ 544286 h 544286"/>
              <a:gd name="connsiteX7" fmla="*/ 0 w 5564777"/>
              <a:gd name="connsiteY7" fmla="*/ 453570 h 544286"/>
              <a:gd name="connsiteX8" fmla="*/ 0 w 556477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477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596825" y="-158339"/>
                  <a:pt x="2960745" y="78065"/>
                  <a:pt x="5474061" y="0"/>
                </a:cubicBezTo>
                <a:cubicBezTo>
                  <a:pt x="5526436" y="-207"/>
                  <a:pt x="5561480" y="41284"/>
                  <a:pt x="5564777" y="90716"/>
                </a:cubicBezTo>
                <a:cubicBezTo>
                  <a:pt x="5536762" y="160031"/>
                  <a:pt x="5535244" y="288012"/>
                  <a:pt x="5564777" y="453570"/>
                </a:cubicBezTo>
                <a:cubicBezTo>
                  <a:pt x="5564809" y="498839"/>
                  <a:pt x="5528682" y="550388"/>
                  <a:pt x="5474061" y="544286"/>
                </a:cubicBezTo>
                <a:cubicBezTo>
                  <a:pt x="3203674" y="450037"/>
                  <a:pt x="2503927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556477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317889" y="114556"/>
                  <a:pt x="3636264" y="-105465"/>
                  <a:pt x="5474061" y="0"/>
                </a:cubicBezTo>
                <a:cubicBezTo>
                  <a:pt x="5524913" y="4073"/>
                  <a:pt x="5564247" y="38441"/>
                  <a:pt x="5564777" y="90716"/>
                </a:cubicBezTo>
                <a:cubicBezTo>
                  <a:pt x="5594813" y="211728"/>
                  <a:pt x="5537958" y="357353"/>
                  <a:pt x="5564777" y="453570"/>
                </a:cubicBezTo>
                <a:cubicBezTo>
                  <a:pt x="5555807" y="499920"/>
                  <a:pt x="5528770" y="539886"/>
                  <a:pt x="5474061" y="544286"/>
                </a:cubicBezTo>
                <a:cubicBezTo>
                  <a:pt x="3749660" y="523350"/>
                  <a:pt x="2217230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tx1"/>
                </a:solidFill>
                <a:latin typeface="Roboto" panose="02000000000000000000" pitchFamily="2" charset="0"/>
              </a:rPr>
              <a:t>يشمل الشركات التي تتعامل مع مصادر الطاقة المتجددة.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C97BC5-2531-B07F-3B9B-DB014AD44202}"/>
              </a:ext>
            </a:extLst>
          </p:cNvPr>
          <p:cNvSpPr/>
          <p:nvPr/>
        </p:nvSpPr>
        <p:spPr>
          <a:xfrm>
            <a:off x="7304015" y="1489070"/>
            <a:ext cx="4480562" cy="544286"/>
          </a:xfrm>
          <a:custGeom>
            <a:avLst/>
            <a:gdLst>
              <a:gd name="connsiteX0" fmla="*/ 0 w 4480562"/>
              <a:gd name="connsiteY0" fmla="*/ 90716 h 544286"/>
              <a:gd name="connsiteX1" fmla="*/ 90716 w 4480562"/>
              <a:gd name="connsiteY1" fmla="*/ 0 h 544286"/>
              <a:gd name="connsiteX2" fmla="*/ 4389846 w 4480562"/>
              <a:gd name="connsiteY2" fmla="*/ 0 h 544286"/>
              <a:gd name="connsiteX3" fmla="*/ 4480562 w 4480562"/>
              <a:gd name="connsiteY3" fmla="*/ 90716 h 544286"/>
              <a:gd name="connsiteX4" fmla="*/ 4480562 w 4480562"/>
              <a:gd name="connsiteY4" fmla="*/ 453570 h 544286"/>
              <a:gd name="connsiteX5" fmla="*/ 4389846 w 4480562"/>
              <a:gd name="connsiteY5" fmla="*/ 544286 h 544286"/>
              <a:gd name="connsiteX6" fmla="*/ 90716 w 4480562"/>
              <a:gd name="connsiteY6" fmla="*/ 544286 h 544286"/>
              <a:gd name="connsiteX7" fmla="*/ 0 w 4480562"/>
              <a:gd name="connsiteY7" fmla="*/ 453570 h 544286"/>
              <a:gd name="connsiteX8" fmla="*/ 0 w 4480562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0562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829073" y="-158339"/>
                  <a:pt x="2933173" y="78065"/>
                  <a:pt x="4389846" y="0"/>
                </a:cubicBezTo>
                <a:cubicBezTo>
                  <a:pt x="4442221" y="-207"/>
                  <a:pt x="4477265" y="41284"/>
                  <a:pt x="4480562" y="90716"/>
                </a:cubicBezTo>
                <a:cubicBezTo>
                  <a:pt x="4452547" y="160031"/>
                  <a:pt x="4451029" y="288012"/>
                  <a:pt x="4480562" y="453570"/>
                </a:cubicBezTo>
                <a:cubicBezTo>
                  <a:pt x="4480594" y="498839"/>
                  <a:pt x="4444467" y="550388"/>
                  <a:pt x="4389846" y="544286"/>
                </a:cubicBezTo>
                <a:cubicBezTo>
                  <a:pt x="3866683" y="450037"/>
                  <a:pt x="1714247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4480562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931365" y="114556"/>
                  <a:pt x="2310866" y="-105465"/>
                  <a:pt x="4389846" y="0"/>
                </a:cubicBezTo>
                <a:cubicBezTo>
                  <a:pt x="4440698" y="4073"/>
                  <a:pt x="4480032" y="38441"/>
                  <a:pt x="4480562" y="90716"/>
                </a:cubicBezTo>
                <a:cubicBezTo>
                  <a:pt x="4510598" y="211728"/>
                  <a:pt x="4453743" y="357353"/>
                  <a:pt x="4480562" y="453570"/>
                </a:cubicBezTo>
                <a:cubicBezTo>
                  <a:pt x="4471592" y="499920"/>
                  <a:pt x="4444555" y="539886"/>
                  <a:pt x="4389846" y="544286"/>
                </a:cubicBezTo>
                <a:cubicBezTo>
                  <a:pt x="3631890" y="523350"/>
                  <a:pt x="178973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هي قائمة أفضل 50 شركة تتبع الشركات المدرجة في مؤشر داكس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B985BF-745F-E5DF-9C21-B6CE61E72CE3}"/>
              </a:ext>
            </a:extLst>
          </p:cNvPr>
          <p:cNvSpPr/>
          <p:nvPr/>
        </p:nvSpPr>
        <p:spPr>
          <a:xfrm>
            <a:off x="1933302" y="1502337"/>
            <a:ext cx="3666307" cy="544286"/>
          </a:xfrm>
          <a:custGeom>
            <a:avLst/>
            <a:gdLst>
              <a:gd name="connsiteX0" fmla="*/ 0 w 3666307"/>
              <a:gd name="connsiteY0" fmla="*/ 90716 h 544286"/>
              <a:gd name="connsiteX1" fmla="*/ 90716 w 3666307"/>
              <a:gd name="connsiteY1" fmla="*/ 0 h 544286"/>
              <a:gd name="connsiteX2" fmla="*/ 3575591 w 3666307"/>
              <a:gd name="connsiteY2" fmla="*/ 0 h 544286"/>
              <a:gd name="connsiteX3" fmla="*/ 3666307 w 3666307"/>
              <a:gd name="connsiteY3" fmla="*/ 90716 h 544286"/>
              <a:gd name="connsiteX4" fmla="*/ 3666307 w 3666307"/>
              <a:gd name="connsiteY4" fmla="*/ 453570 h 544286"/>
              <a:gd name="connsiteX5" fmla="*/ 3575591 w 3666307"/>
              <a:gd name="connsiteY5" fmla="*/ 544286 h 544286"/>
              <a:gd name="connsiteX6" fmla="*/ 90716 w 3666307"/>
              <a:gd name="connsiteY6" fmla="*/ 544286 h 544286"/>
              <a:gd name="connsiteX7" fmla="*/ 0 w 3666307"/>
              <a:gd name="connsiteY7" fmla="*/ 453570 h 544286"/>
              <a:gd name="connsiteX8" fmla="*/ 0 w 366630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30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271822" y="-158339"/>
                  <a:pt x="1904113" y="78065"/>
                  <a:pt x="3575591" y="0"/>
                </a:cubicBezTo>
                <a:cubicBezTo>
                  <a:pt x="3627966" y="-207"/>
                  <a:pt x="3663010" y="41284"/>
                  <a:pt x="3666307" y="90716"/>
                </a:cubicBezTo>
                <a:cubicBezTo>
                  <a:pt x="3638292" y="160031"/>
                  <a:pt x="3636774" y="288012"/>
                  <a:pt x="3666307" y="453570"/>
                </a:cubicBezTo>
                <a:cubicBezTo>
                  <a:pt x="3666339" y="498839"/>
                  <a:pt x="3630212" y="550388"/>
                  <a:pt x="3575591" y="544286"/>
                </a:cubicBezTo>
                <a:cubicBezTo>
                  <a:pt x="2361836" y="450037"/>
                  <a:pt x="488198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66630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69039" y="114556"/>
                  <a:pt x="2018997" y="-105465"/>
                  <a:pt x="3575591" y="0"/>
                </a:cubicBezTo>
                <a:cubicBezTo>
                  <a:pt x="3626443" y="4073"/>
                  <a:pt x="3665777" y="38441"/>
                  <a:pt x="3666307" y="90716"/>
                </a:cubicBezTo>
                <a:cubicBezTo>
                  <a:pt x="3696343" y="211728"/>
                  <a:pt x="3639488" y="357353"/>
                  <a:pt x="3666307" y="453570"/>
                </a:cubicBezTo>
                <a:cubicBezTo>
                  <a:pt x="3657337" y="499920"/>
                  <a:pt x="3630300" y="539886"/>
                  <a:pt x="3575591" y="544286"/>
                </a:cubicBezTo>
                <a:cubicBezTo>
                  <a:pt x="1982288" y="523350"/>
                  <a:pt x="617297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يشمل جميع الشركات الألمانية المدرجة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C65B12-517F-2BDB-8772-09B2CAAE4236}"/>
              </a:ext>
            </a:extLst>
          </p:cNvPr>
          <p:cNvSpPr/>
          <p:nvPr/>
        </p:nvSpPr>
        <p:spPr>
          <a:xfrm>
            <a:off x="1976845" y="2585649"/>
            <a:ext cx="7969258" cy="544286"/>
          </a:xfrm>
          <a:custGeom>
            <a:avLst/>
            <a:gdLst>
              <a:gd name="connsiteX0" fmla="*/ 0 w 7969258"/>
              <a:gd name="connsiteY0" fmla="*/ 90716 h 544286"/>
              <a:gd name="connsiteX1" fmla="*/ 90716 w 7969258"/>
              <a:gd name="connsiteY1" fmla="*/ 0 h 544286"/>
              <a:gd name="connsiteX2" fmla="*/ 7878542 w 7969258"/>
              <a:gd name="connsiteY2" fmla="*/ 0 h 544286"/>
              <a:gd name="connsiteX3" fmla="*/ 7969258 w 7969258"/>
              <a:gd name="connsiteY3" fmla="*/ 90716 h 544286"/>
              <a:gd name="connsiteX4" fmla="*/ 7969258 w 7969258"/>
              <a:gd name="connsiteY4" fmla="*/ 453570 h 544286"/>
              <a:gd name="connsiteX5" fmla="*/ 7878542 w 7969258"/>
              <a:gd name="connsiteY5" fmla="*/ 544286 h 544286"/>
              <a:gd name="connsiteX6" fmla="*/ 90716 w 7969258"/>
              <a:gd name="connsiteY6" fmla="*/ 544286 h 544286"/>
              <a:gd name="connsiteX7" fmla="*/ 0 w 7969258"/>
              <a:gd name="connsiteY7" fmla="*/ 453570 h 544286"/>
              <a:gd name="connsiteX8" fmla="*/ 0 w 7969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9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975305" y="-158339"/>
                  <a:pt x="5507123" y="78065"/>
                  <a:pt x="7878542" y="0"/>
                </a:cubicBezTo>
                <a:cubicBezTo>
                  <a:pt x="7930917" y="-207"/>
                  <a:pt x="7965961" y="41284"/>
                  <a:pt x="7969258" y="90716"/>
                </a:cubicBezTo>
                <a:cubicBezTo>
                  <a:pt x="7941243" y="160031"/>
                  <a:pt x="7939725" y="288012"/>
                  <a:pt x="7969258" y="453570"/>
                </a:cubicBezTo>
                <a:cubicBezTo>
                  <a:pt x="7969290" y="498839"/>
                  <a:pt x="7933163" y="550388"/>
                  <a:pt x="7878542" y="544286"/>
                </a:cubicBezTo>
                <a:cubicBezTo>
                  <a:pt x="6176907" y="450037"/>
                  <a:pt x="256620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7969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509676" y="114556"/>
                  <a:pt x="6835300" y="-105465"/>
                  <a:pt x="7878542" y="0"/>
                </a:cubicBezTo>
                <a:cubicBezTo>
                  <a:pt x="7929394" y="4073"/>
                  <a:pt x="7968728" y="38441"/>
                  <a:pt x="7969258" y="90716"/>
                </a:cubicBezTo>
                <a:cubicBezTo>
                  <a:pt x="7999294" y="211728"/>
                  <a:pt x="7942439" y="357353"/>
                  <a:pt x="7969258" y="453570"/>
                </a:cubicBezTo>
                <a:cubicBezTo>
                  <a:pt x="7960288" y="499920"/>
                  <a:pt x="7933251" y="539886"/>
                  <a:pt x="7878542" y="544286"/>
                </a:cubicBezTo>
                <a:cubicBezTo>
                  <a:pt x="5830776" y="523350"/>
                  <a:pt x="3401375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يضم 110 من أكبر الشركات ، على غرار فوتسي 100 و ستاندرد آند بورز 100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6E8673A-B478-6A76-CDF1-BA1D7650C6BD}"/>
              </a:ext>
            </a:extLst>
          </p:cNvPr>
          <p:cNvSpPr/>
          <p:nvPr/>
        </p:nvSpPr>
        <p:spPr>
          <a:xfrm>
            <a:off x="2129244" y="3477996"/>
            <a:ext cx="7645065" cy="544286"/>
          </a:xfrm>
          <a:custGeom>
            <a:avLst/>
            <a:gdLst>
              <a:gd name="connsiteX0" fmla="*/ 0 w 7645065"/>
              <a:gd name="connsiteY0" fmla="*/ 90716 h 544286"/>
              <a:gd name="connsiteX1" fmla="*/ 90716 w 7645065"/>
              <a:gd name="connsiteY1" fmla="*/ 0 h 544286"/>
              <a:gd name="connsiteX2" fmla="*/ 7554349 w 7645065"/>
              <a:gd name="connsiteY2" fmla="*/ 0 h 544286"/>
              <a:gd name="connsiteX3" fmla="*/ 7645065 w 7645065"/>
              <a:gd name="connsiteY3" fmla="*/ 90716 h 544286"/>
              <a:gd name="connsiteX4" fmla="*/ 7645065 w 7645065"/>
              <a:gd name="connsiteY4" fmla="*/ 453570 h 544286"/>
              <a:gd name="connsiteX5" fmla="*/ 7554349 w 7645065"/>
              <a:gd name="connsiteY5" fmla="*/ 544286 h 544286"/>
              <a:gd name="connsiteX6" fmla="*/ 90716 w 7645065"/>
              <a:gd name="connsiteY6" fmla="*/ 544286 h 544286"/>
              <a:gd name="connsiteX7" fmla="*/ 0 w 7645065"/>
              <a:gd name="connsiteY7" fmla="*/ 453570 h 544286"/>
              <a:gd name="connsiteX8" fmla="*/ 0 w 764506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506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519311" y="-158339"/>
                  <a:pt x="6682239" y="78065"/>
                  <a:pt x="7554349" y="0"/>
                </a:cubicBezTo>
                <a:cubicBezTo>
                  <a:pt x="7606724" y="-207"/>
                  <a:pt x="7641768" y="41284"/>
                  <a:pt x="7645065" y="90716"/>
                </a:cubicBezTo>
                <a:cubicBezTo>
                  <a:pt x="7617050" y="160031"/>
                  <a:pt x="7615532" y="288012"/>
                  <a:pt x="7645065" y="453570"/>
                </a:cubicBezTo>
                <a:cubicBezTo>
                  <a:pt x="7645097" y="498839"/>
                  <a:pt x="7608970" y="550388"/>
                  <a:pt x="7554349" y="544286"/>
                </a:cubicBezTo>
                <a:cubicBezTo>
                  <a:pt x="4547921" y="450037"/>
                  <a:pt x="111007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764506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462859" y="114556"/>
                  <a:pt x="4016330" y="-105465"/>
                  <a:pt x="7554349" y="0"/>
                </a:cubicBezTo>
                <a:cubicBezTo>
                  <a:pt x="7605201" y="4073"/>
                  <a:pt x="7644535" y="38441"/>
                  <a:pt x="7645065" y="90716"/>
                </a:cubicBezTo>
                <a:cubicBezTo>
                  <a:pt x="7675101" y="211728"/>
                  <a:pt x="7618246" y="357353"/>
                  <a:pt x="7645065" y="453570"/>
                </a:cubicBezTo>
                <a:cubicBezTo>
                  <a:pt x="7636095" y="499920"/>
                  <a:pt x="7609058" y="539886"/>
                  <a:pt x="7554349" y="544286"/>
                </a:cubicBezTo>
                <a:cubicBezTo>
                  <a:pt x="4858811" y="523350"/>
                  <a:pt x="1547578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يتضمن أعلى 50 المقبل. يركز سداكس على الشركات ذات الرسملة المنخفضة.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8C3A92-F097-92B2-0861-088DE5B1EBC8}"/>
              </a:ext>
            </a:extLst>
          </p:cNvPr>
          <p:cNvSpPr/>
          <p:nvPr/>
        </p:nvSpPr>
        <p:spPr>
          <a:xfrm>
            <a:off x="2129244" y="4382259"/>
            <a:ext cx="7808975" cy="544286"/>
          </a:xfrm>
          <a:custGeom>
            <a:avLst/>
            <a:gdLst>
              <a:gd name="connsiteX0" fmla="*/ 0 w 7808975"/>
              <a:gd name="connsiteY0" fmla="*/ 90716 h 544286"/>
              <a:gd name="connsiteX1" fmla="*/ 90716 w 7808975"/>
              <a:gd name="connsiteY1" fmla="*/ 0 h 544286"/>
              <a:gd name="connsiteX2" fmla="*/ 7718259 w 7808975"/>
              <a:gd name="connsiteY2" fmla="*/ 0 h 544286"/>
              <a:gd name="connsiteX3" fmla="*/ 7808975 w 7808975"/>
              <a:gd name="connsiteY3" fmla="*/ 90716 h 544286"/>
              <a:gd name="connsiteX4" fmla="*/ 7808975 w 7808975"/>
              <a:gd name="connsiteY4" fmla="*/ 453570 h 544286"/>
              <a:gd name="connsiteX5" fmla="*/ 7718259 w 7808975"/>
              <a:gd name="connsiteY5" fmla="*/ 544286 h 544286"/>
              <a:gd name="connsiteX6" fmla="*/ 90716 w 7808975"/>
              <a:gd name="connsiteY6" fmla="*/ 544286 h 544286"/>
              <a:gd name="connsiteX7" fmla="*/ 0 w 7808975"/>
              <a:gd name="connsiteY7" fmla="*/ 453570 h 544286"/>
              <a:gd name="connsiteX8" fmla="*/ 0 w 780897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897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156071" y="-158339"/>
                  <a:pt x="6079666" y="78065"/>
                  <a:pt x="7718259" y="0"/>
                </a:cubicBezTo>
                <a:cubicBezTo>
                  <a:pt x="7770634" y="-207"/>
                  <a:pt x="7805678" y="41284"/>
                  <a:pt x="7808975" y="90716"/>
                </a:cubicBezTo>
                <a:cubicBezTo>
                  <a:pt x="7780960" y="160031"/>
                  <a:pt x="7779442" y="288012"/>
                  <a:pt x="7808975" y="453570"/>
                </a:cubicBezTo>
                <a:cubicBezTo>
                  <a:pt x="7809007" y="498839"/>
                  <a:pt x="7772880" y="550388"/>
                  <a:pt x="7718259" y="544286"/>
                </a:cubicBezTo>
                <a:cubicBezTo>
                  <a:pt x="5379969" y="450037"/>
                  <a:pt x="1071449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780897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90254" y="114556"/>
                  <a:pt x="4352973" y="-105465"/>
                  <a:pt x="7718259" y="0"/>
                </a:cubicBezTo>
                <a:cubicBezTo>
                  <a:pt x="7769111" y="4073"/>
                  <a:pt x="7808445" y="38441"/>
                  <a:pt x="7808975" y="90716"/>
                </a:cubicBezTo>
                <a:cubicBezTo>
                  <a:pt x="7839011" y="211728"/>
                  <a:pt x="7782156" y="357353"/>
                  <a:pt x="7808975" y="453570"/>
                </a:cubicBezTo>
                <a:cubicBezTo>
                  <a:pt x="7800005" y="499920"/>
                  <a:pt x="7772968" y="539886"/>
                  <a:pt x="7718259" y="544286"/>
                </a:cubicBezTo>
                <a:cubicBezTo>
                  <a:pt x="3981611" y="523350"/>
                  <a:pt x="308707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يشبه ناسداك ويشمل الشركات الصناعية المتوسطة. وهي تمثل 30 شركة تقنية كبيرة في ألمانيا غير مدرجة في مؤشر داكس 30.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6F70CCE-5644-33C7-1331-54F9EA8ABA95}"/>
              </a:ext>
            </a:extLst>
          </p:cNvPr>
          <p:cNvSpPr/>
          <p:nvPr/>
        </p:nvSpPr>
        <p:spPr>
          <a:xfrm>
            <a:off x="5894343" y="1506827"/>
            <a:ext cx="1172664" cy="544286"/>
          </a:xfrm>
          <a:custGeom>
            <a:avLst/>
            <a:gdLst>
              <a:gd name="connsiteX0" fmla="*/ 0 w 1172664"/>
              <a:gd name="connsiteY0" fmla="*/ 90716 h 544286"/>
              <a:gd name="connsiteX1" fmla="*/ 90716 w 1172664"/>
              <a:gd name="connsiteY1" fmla="*/ 0 h 544286"/>
              <a:gd name="connsiteX2" fmla="*/ 1081948 w 1172664"/>
              <a:gd name="connsiteY2" fmla="*/ 0 h 544286"/>
              <a:gd name="connsiteX3" fmla="*/ 1172664 w 1172664"/>
              <a:gd name="connsiteY3" fmla="*/ 90716 h 544286"/>
              <a:gd name="connsiteX4" fmla="*/ 1172664 w 1172664"/>
              <a:gd name="connsiteY4" fmla="*/ 453570 h 544286"/>
              <a:gd name="connsiteX5" fmla="*/ 1081948 w 1172664"/>
              <a:gd name="connsiteY5" fmla="*/ 544286 h 544286"/>
              <a:gd name="connsiteX6" fmla="*/ 90716 w 1172664"/>
              <a:gd name="connsiteY6" fmla="*/ 544286 h 544286"/>
              <a:gd name="connsiteX7" fmla="*/ 0 w 1172664"/>
              <a:gd name="connsiteY7" fmla="*/ 453570 h 544286"/>
              <a:gd name="connsiteX8" fmla="*/ 0 w 117266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66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64848" y="37616"/>
                  <a:pt x="621250" y="-6449"/>
                  <a:pt x="1081948" y="0"/>
                </a:cubicBezTo>
                <a:cubicBezTo>
                  <a:pt x="1134323" y="-207"/>
                  <a:pt x="1169367" y="41284"/>
                  <a:pt x="1172664" y="90716"/>
                </a:cubicBezTo>
                <a:cubicBezTo>
                  <a:pt x="1144649" y="160031"/>
                  <a:pt x="1143131" y="288012"/>
                  <a:pt x="1172664" y="453570"/>
                </a:cubicBezTo>
                <a:cubicBezTo>
                  <a:pt x="1172696" y="498839"/>
                  <a:pt x="1136569" y="550388"/>
                  <a:pt x="1081948" y="544286"/>
                </a:cubicBezTo>
                <a:cubicBezTo>
                  <a:pt x="754561" y="539089"/>
                  <a:pt x="433345" y="473935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17266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45533" y="-75905"/>
                  <a:pt x="802078" y="-12155"/>
                  <a:pt x="1081948" y="0"/>
                </a:cubicBezTo>
                <a:cubicBezTo>
                  <a:pt x="1132800" y="4073"/>
                  <a:pt x="1172134" y="38441"/>
                  <a:pt x="1172664" y="90716"/>
                </a:cubicBezTo>
                <a:cubicBezTo>
                  <a:pt x="1202700" y="211728"/>
                  <a:pt x="1145845" y="357353"/>
                  <a:pt x="1172664" y="453570"/>
                </a:cubicBezTo>
                <a:cubicBezTo>
                  <a:pt x="1163694" y="499920"/>
                  <a:pt x="1136657" y="539886"/>
                  <a:pt x="1081948" y="544286"/>
                </a:cubicBezTo>
                <a:cubicBezTo>
                  <a:pt x="872895" y="471920"/>
                  <a:pt x="293922" y="52792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M</a:t>
            </a:r>
            <a:r>
              <a:rPr lang="en-US" dirty="0"/>
              <a:t>DAX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1E1B7B3-5D7B-4FED-A514-6FB0B96C0079}"/>
              </a:ext>
            </a:extLst>
          </p:cNvPr>
          <p:cNvSpPr/>
          <p:nvPr/>
        </p:nvSpPr>
        <p:spPr>
          <a:xfrm>
            <a:off x="361406" y="1552723"/>
            <a:ext cx="1277163" cy="544286"/>
          </a:xfrm>
          <a:custGeom>
            <a:avLst/>
            <a:gdLst>
              <a:gd name="connsiteX0" fmla="*/ 0 w 1277163"/>
              <a:gd name="connsiteY0" fmla="*/ 90716 h 544286"/>
              <a:gd name="connsiteX1" fmla="*/ 90716 w 1277163"/>
              <a:gd name="connsiteY1" fmla="*/ 0 h 544286"/>
              <a:gd name="connsiteX2" fmla="*/ 1186447 w 1277163"/>
              <a:gd name="connsiteY2" fmla="*/ 0 h 544286"/>
              <a:gd name="connsiteX3" fmla="*/ 1277163 w 1277163"/>
              <a:gd name="connsiteY3" fmla="*/ 90716 h 544286"/>
              <a:gd name="connsiteX4" fmla="*/ 1277163 w 1277163"/>
              <a:gd name="connsiteY4" fmla="*/ 453570 h 544286"/>
              <a:gd name="connsiteX5" fmla="*/ 1186447 w 1277163"/>
              <a:gd name="connsiteY5" fmla="*/ 544286 h 544286"/>
              <a:gd name="connsiteX6" fmla="*/ 90716 w 1277163"/>
              <a:gd name="connsiteY6" fmla="*/ 544286 h 544286"/>
              <a:gd name="connsiteX7" fmla="*/ 0 w 1277163"/>
              <a:gd name="connsiteY7" fmla="*/ 453570 h 544286"/>
              <a:gd name="connsiteX8" fmla="*/ 0 w 127716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6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56305" y="-58726"/>
                  <a:pt x="743493" y="14314"/>
                  <a:pt x="1186447" y="0"/>
                </a:cubicBezTo>
                <a:cubicBezTo>
                  <a:pt x="1238822" y="-207"/>
                  <a:pt x="1273866" y="41284"/>
                  <a:pt x="1277163" y="90716"/>
                </a:cubicBezTo>
                <a:cubicBezTo>
                  <a:pt x="1249148" y="160031"/>
                  <a:pt x="1247630" y="288012"/>
                  <a:pt x="1277163" y="453570"/>
                </a:cubicBezTo>
                <a:cubicBezTo>
                  <a:pt x="1277195" y="498839"/>
                  <a:pt x="1241068" y="550388"/>
                  <a:pt x="1186447" y="544286"/>
                </a:cubicBezTo>
                <a:cubicBezTo>
                  <a:pt x="695018" y="601762"/>
                  <a:pt x="612820" y="512812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27716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45717" y="-18508"/>
                  <a:pt x="947948" y="-97290"/>
                  <a:pt x="1186447" y="0"/>
                </a:cubicBezTo>
                <a:cubicBezTo>
                  <a:pt x="1237299" y="4073"/>
                  <a:pt x="1276633" y="38441"/>
                  <a:pt x="1277163" y="90716"/>
                </a:cubicBezTo>
                <a:cubicBezTo>
                  <a:pt x="1307199" y="211728"/>
                  <a:pt x="1250344" y="357353"/>
                  <a:pt x="1277163" y="453570"/>
                </a:cubicBezTo>
                <a:cubicBezTo>
                  <a:pt x="1268193" y="499920"/>
                  <a:pt x="1241156" y="539886"/>
                  <a:pt x="1186447" y="544286"/>
                </a:cubicBezTo>
                <a:cubicBezTo>
                  <a:pt x="842267" y="492480"/>
                  <a:pt x="610476" y="603528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DAX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47DD38-7820-38EF-EC98-E74CB847301C}"/>
              </a:ext>
            </a:extLst>
          </p:cNvPr>
          <p:cNvSpPr/>
          <p:nvPr/>
        </p:nvSpPr>
        <p:spPr>
          <a:xfrm>
            <a:off x="361406" y="2566150"/>
            <a:ext cx="1356328" cy="544286"/>
          </a:xfrm>
          <a:custGeom>
            <a:avLst/>
            <a:gdLst>
              <a:gd name="connsiteX0" fmla="*/ 0 w 1356328"/>
              <a:gd name="connsiteY0" fmla="*/ 90716 h 544286"/>
              <a:gd name="connsiteX1" fmla="*/ 90716 w 1356328"/>
              <a:gd name="connsiteY1" fmla="*/ 0 h 544286"/>
              <a:gd name="connsiteX2" fmla="*/ 1265612 w 1356328"/>
              <a:gd name="connsiteY2" fmla="*/ 0 h 544286"/>
              <a:gd name="connsiteX3" fmla="*/ 1356328 w 1356328"/>
              <a:gd name="connsiteY3" fmla="*/ 90716 h 544286"/>
              <a:gd name="connsiteX4" fmla="*/ 1356328 w 1356328"/>
              <a:gd name="connsiteY4" fmla="*/ 453570 h 544286"/>
              <a:gd name="connsiteX5" fmla="*/ 1265612 w 1356328"/>
              <a:gd name="connsiteY5" fmla="*/ 544286 h 544286"/>
              <a:gd name="connsiteX6" fmla="*/ 90716 w 1356328"/>
              <a:gd name="connsiteY6" fmla="*/ 544286 h 544286"/>
              <a:gd name="connsiteX7" fmla="*/ 0 w 1356328"/>
              <a:gd name="connsiteY7" fmla="*/ 453570 h 544286"/>
              <a:gd name="connsiteX8" fmla="*/ 0 w 135632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2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38533" y="-24372"/>
                  <a:pt x="810753" y="3978"/>
                  <a:pt x="1265612" y="0"/>
                </a:cubicBezTo>
                <a:cubicBezTo>
                  <a:pt x="1317987" y="-207"/>
                  <a:pt x="1353031" y="41284"/>
                  <a:pt x="1356328" y="90716"/>
                </a:cubicBezTo>
                <a:cubicBezTo>
                  <a:pt x="1328313" y="160031"/>
                  <a:pt x="1326795" y="288012"/>
                  <a:pt x="1356328" y="453570"/>
                </a:cubicBezTo>
                <a:cubicBezTo>
                  <a:pt x="1356360" y="498839"/>
                  <a:pt x="1320233" y="550388"/>
                  <a:pt x="1265612" y="544286"/>
                </a:cubicBezTo>
                <a:cubicBezTo>
                  <a:pt x="1145216" y="482835"/>
                  <a:pt x="256496" y="510864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35632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87432" y="-46006"/>
                  <a:pt x="923711" y="76021"/>
                  <a:pt x="1265612" y="0"/>
                </a:cubicBezTo>
                <a:cubicBezTo>
                  <a:pt x="1316464" y="4073"/>
                  <a:pt x="1355798" y="38441"/>
                  <a:pt x="1356328" y="90716"/>
                </a:cubicBezTo>
                <a:cubicBezTo>
                  <a:pt x="1386364" y="211728"/>
                  <a:pt x="1329509" y="357353"/>
                  <a:pt x="1356328" y="453570"/>
                </a:cubicBezTo>
                <a:cubicBezTo>
                  <a:pt x="1347358" y="499920"/>
                  <a:pt x="1320321" y="539886"/>
                  <a:pt x="1265612" y="544286"/>
                </a:cubicBezTo>
                <a:cubicBezTo>
                  <a:pt x="693460" y="444881"/>
                  <a:pt x="378167" y="45669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DAX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792935-CB15-2341-BB78-EF12305A3875}"/>
              </a:ext>
            </a:extLst>
          </p:cNvPr>
          <p:cNvSpPr/>
          <p:nvPr/>
        </p:nvSpPr>
        <p:spPr>
          <a:xfrm>
            <a:off x="306559" y="3492505"/>
            <a:ext cx="1558074" cy="544286"/>
          </a:xfrm>
          <a:custGeom>
            <a:avLst/>
            <a:gdLst>
              <a:gd name="connsiteX0" fmla="*/ 0 w 1558074"/>
              <a:gd name="connsiteY0" fmla="*/ 90716 h 544286"/>
              <a:gd name="connsiteX1" fmla="*/ 90716 w 1558074"/>
              <a:gd name="connsiteY1" fmla="*/ 0 h 544286"/>
              <a:gd name="connsiteX2" fmla="*/ 1467358 w 1558074"/>
              <a:gd name="connsiteY2" fmla="*/ 0 h 544286"/>
              <a:gd name="connsiteX3" fmla="*/ 1558074 w 1558074"/>
              <a:gd name="connsiteY3" fmla="*/ 90716 h 544286"/>
              <a:gd name="connsiteX4" fmla="*/ 1558074 w 1558074"/>
              <a:gd name="connsiteY4" fmla="*/ 453570 h 544286"/>
              <a:gd name="connsiteX5" fmla="*/ 1467358 w 1558074"/>
              <a:gd name="connsiteY5" fmla="*/ 544286 h 544286"/>
              <a:gd name="connsiteX6" fmla="*/ 90716 w 1558074"/>
              <a:gd name="connsiteY6" fmla="*/ 544286 h 544286"/>
              <a:gd name="connsiteX7" fmla="*/ 0 w 1558074"/>
              <a:gd name="connsiteY7" fmla="*/ 453570 h 544286"/>
              <a:gd name="connsiteX8" fmla="*/ 0 w 155807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807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346785" y="-44378"/>
                  <a:pt x="1061001" y="16269"/>
                  <a:pt x="1467358" y="0"/>
                </a:cubicBezTo>
                <a:cubicBezTo>
                  <a:pt x="1519733" y="-207"/>
                  <a:pt x="1554777" y="41284"/>
                  <a:pt x="1558074" y="90716"/>
                </a:cubicBezTo>
                <a:cubicBezTo>
                  <a:pt x="1530059" y="160031"/>
                  <a:pt x="1528541" y="288012"/>
                  <a:pt x="1558074" y="453570"/>
                </a:cubicBezTo>
                <a:cubicBezTo>
                  <a:pt x="1558106" y="498839"/>
                  <a:pt x="1521979" y="550388"/>
                  <a:pt x="1467358" y="544286"/>
                </a:cubicBezTo>
                <a:cubicBezTo>
                  <a:pt x="1096714" y="515984"/>
                  <a:pt x="764832" y="57862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55807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83182" y="104656"/>
                  <a:pt x="1071987" y="11459"/>
                  <a:pt x="1467358" y="0"/>
                </a:cubicBezTo>
                <a:cubicBezTo>
                  <a:pt x="1518210" y="4073"/>
                  <a:pt x="1557544" y="38441"/>
                  <a:pt x="1558074" y="90716"/>
                </a:cubicBezTo>
                <a:cubicBezTo>
                  <a:pt x="1588110" y="211728"/>
                  <a:pt x="1531255" y="357353"/>
                  <a:pt x="1558074" y="453570"/>
                </a:cubicBezTo>
                <a:cubicBezTo>
                  <a:pt x="1549104" y="499920"/>
                  <a:pt x="1522067" y="539886"/>
                  <a:pt x="1467358" y="544286"/>
                </a:cubicBezTo>
                <a:cubicBezTo>
                  <a:pt x="1270955" y="441243"/>
                  <a:pt x="702004" y="457895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S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DAX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FBD6C76-3FF3-0F58-03E2-9E8D8CB04E94}"/>
              </a:ext>
            </a:extLst>
          </p:cNvPr>
          <p:cNvSpPr/>
          <p:nvPr/>
        </p:nvSpPr>
        <p:spPr>
          <a:xfrm>
            <a:off x="269664" y="4425931"/>
            <a:ext cx="1515593" cy="544286"/>
          </a:xfrm>
          <a:custGeom>
            <a:avLst/>
            <a:gdLst>
              <a:gd name="connsiteX0" fmla="*/ 0 w 1515593"/>
              <a:gd name="connsiteY0" fmla="*/ 90716 h 544286"/>
              <a:gd name="connsiteX1" fmla="*/ 90716 w 1515593"/>
              <a:gd name="connsiteY1" fmla="*/ 0 h 544286"/>
              <a:gd name="connsiteX2" fmla="*/ 1424877 w 1515593"/>
              <a:gd name="connsiteY2" fmla="*/ 0 h 544286"/>
              <a:gd name="connsiteX3" fmla="*/ 1515593 w 1515593"/>
              <a:gd name="connsiteY3" fmla="*/ 90716 h 544286"/>
              <a:gd name="connsiteX4" fmla="*/ 1515593 w 1515593"/>
              <a:gd name="connsiteY4" fmla="*/ 453570 h 544286"/>
              <a:gd name="connsiteX5" fmla="*/ 1424877 w 1515593"/>
              <a:gd name="connsiteY5" fmla="*/ 544286 h 544286"/>
              <a:gd name="connsiteX6" fmla="*/ 90716 w 1515593"/>
              <a:gd name="connsiteY6" fmla="*/ 544286 h 544286"/>
              <a:gd name="connsiteX7" fmla="*/ 0 w 1515593"/>
              <a:gd name="connsiteY7" fmla="*/ 453570 h 544286"/>
              <a:gd name="connsiteX8" fmla="*/ 0 w 151559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9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97167" y="13891"/>
                  <a:pt x="764448" y="31163"/>
                  <a:pt x="1424877" y="0"/>
                </a:cubicBezTo>
                <a:cubicBezTo>
                  <a:pt x="1477252" y="-207"/>
                  <a:pt x="1512296" y="41284"/>
                  <a:pt x="1515593" y="90716"/>
                </a:cubicBezTo>
                <a:cubicBezTo>
                  <a:pt x="1487578" y="160031"/>
                  <a:pt x="1486060" y="288012"/>
                  <a:pt x="1515593" y="453570"/>
                </a:cubicBezTo>
                <a:cubicBezTo>
                  <a:pt x="1515625" y="498839"/>
                  <a:pt x="1479498" y="550388"/>
                  <a:pt x="1424877" y="544286"/>
                </a:cubicBezTo>
                <a:cubicBezTo>
                  <a:pt x="817121" y="469250"/>
                  <a:pt x="403328" y="570729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51559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98214" y="39511"/>
                  <a:pt x="885261" y="96609"/>
                  <a:pt x="1424877" y="0"/>
                </a:cubicBezTo>
                <a:cubicBezTo>
                  <a:pt x="1475729" y="4073"/>
                  <a:pt x="1515063" y="38441"/>
                  <a:pt x="1515593" y="90716"/>
                </a:cubicBezTo>
                <a:cubicBezTo>
                  <a:pt x="1545629" y="211728"/>
                  <a:pt x="1488774" y="357353"/>
                  <a:pt x="1515593" y="453570"/>
                </a:cubicBezTo>
                <a:cubicBezTo>
                  <a:pt x="1506623" y="499920"/>
                  <a:pt x="1479586" y="539886"/>
                  <a:pt x="1424877" y="544286"/>
                </a:cubicBezTo>
                <a:cubicBezTo>
                  <a:pt x="1227105" y="426117"/>
                  <a:pt x="308666" y="476738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TEC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DAX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AC9DAD-2A4B-27A9-C1C4-785420BC5DF6}"/>
              </a:ext>
            </a:extLst>
          </p:cNvPr>
          <p:cNvSpPr/>
          <p:nvPr/>
        </p:nvSpPr>
        <p:spPr>
          <a:xfrm>
            <a:off x="2688718" y="5317137"/>
            <a:ext cx="1739590" cy="544286"/>
          </a:xfrm>
          <a:custGeom>
            <a:avLst/>
            <a:gdLst>
              <a:gd name="connsiteX0" fmla="*/ 0 w 1739590"/>
              <a:gd name="connsiteY0" fmla="*/ 90716 h 544286"/>
              <a:gd name="connsiteX1" fmla="*/ 90716 w 1739590"/>
              <a:gd name="connsiteY1" fmla="*/ 0 h 544286"/>
              <a:gd name="connsiteX2" fmla="*/ 1648874 w 1739590"/>
              <a:gd name="connsiteY2" fmla="*/ 0 h 544286"/>
              <a:gd name="connsiteX3" fmla="*/ 1739590 w 1739590"/>
              <a:gd name="connsiteY3" fmla="*/ 90716 h 544286"/>
              <a:gd name="connsiteX4" fmla="*/ 1739590 w 1739590"/>
              <a:gd name="connsiteY4" fmla="*/ 453570 h 544286"/>
              <a:gd name="connsiteX5" fmla="*/ 1648874 w 1739590"/>
              <a:gd name="connsiteY5" fmla="*/ 544286 h 544286"/>
              <a:gd name="connsiteX6" fmla="*/ 90716 w 1739590"/>
              <a:gd name="connsiteY6" fmla="*/ 544286 h 544286"/>
              <a:gd name="connsiteX7" fmla="*/ 0 w 1739590"/>
              <a:gd name="connsiteY7" fmla="*/ 453570 h 544286"/>
              <a:gd name="connsiteX8" fmla="*/ 0 w 1739590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590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81049" y="-60905"/>
                  <a:pt x="907755" y="-11344"/>
                  <a:pt x="1648874" y="0"/>
                </a:cubicBezTo>
                <a:cubicBezTo>
                  <a:pt x="1701249" y="-207"/>
                  <a:pt x="1736293" y="41284"/>
                  <a:pt x="1739590" y="90716"/>
                </a:cubicBezTo>
                <a:cubicBezTo>
                  <a:pt x="1711575" y="160031"/>
                  <a:pt x="1710057" y="288012"/>
                  <a:pt x="1739590" y="453570"/>
                </a:cubicBezTo>
                <a:cubicBezTo>
                  <a:pt x="1739622" y="498839"/>
                  <a:pt x="1703495" y="550388"/>
                  <a:pt x="1648874" y="544286"/>
                </a:cubicBezTo>
                <a:cubicBezTo>
                  <a:pt x="1431476" y="683654"/>
                  <a:pt x="723049" y="58896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39590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384698" y="-118498"/>
                  <a:pt x="1272527" y="-124855"/>
                  <a:pt x="1648874" y="0"/>
                </a:cubicBezTo>
                <a:cubicBezTo>
                  <a:pt x="1699726" y="4073"/>
                  <a:pt x="1739060" y="38441"/>
                  <a:pt x="1739590" y="90716"/>
                </a:cubicBezTo>
                <a:cubicBezTo>
                  <a:pt x="1769626" y="211728"/>
                  <a:pt x="1712771" y="357353"/>
                  <a:pt x="1739590" y="453570"/>
                </a:cubicBezTo>
                <a:cubicBezTo>
                  <a:pt x="1730620" y="499920"/>
                  <a:pt x="1703583" y="539886"/>
                  <a:pt x="1648874" y="544286"/>
                </a:cubicBezTo>
                <a:cubicBezTo>
                  <a:pt x="1161479" y="668115"/>
                  <a:pt x="856446" y="504834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OKO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</a:rPr>
              <a:t>DAX</a:t>
            </a:r>
          </a:p>
        </p:txBody>
      </p:sp>
    </p:spTree>
    <p:extLst>
      <p:ext uri="{BB962C8B-B14F-4D97-AF65-F5344CB8AC3E}">
        <p14:creationId xmlns:p14="http://schemas.microsoft.com/office/powerpoint/2010/main" val="11892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308303" y="3008135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Allianz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3707728" y="3008135"/>
            <a:ext cx="2853938" cy="544286"/>
          </a:xfrm>
          <a:custGeom>
            <a:avLst/>
            <a:gdLst>
              <a:gd name="connsiteX0" fmla="*/ 0 w 2853938"/>
              <a:gd name="connsiteY0" fmla="*/ 90716 h 544286"/>
              <a:gd name="connsiteX1" fmla="*/ 90716 w 2853938"/>
              <a:gd name="connsiteY1" fmla="*/ 0 h 544286"/>
              <a:gd name="connsiteX2" fmla="*/ 2763222 w 2853938"/>
              <a:gd name="connsiteY2" fmla="*/ 0 h 544286"/>
              <a:gd name="connsiteX3" fmla="*/ 2853938 w 2853938"/>
              <a:gd name="connsiteY3" fmla="*/ 90716 h 544286"/>
              <a:gd name="connsiteX4" fmla="*/ 2853938 w 2853938"/>
              <a:gd name="connsiteY4" fmla="*/ 453570 h 544286"/>
              <a:gd name="connsiteX5" fmla="*/ 2763222 w 2853938"/>
              <a:gd name="connsiteY5" fmla="*/ 544286 h 544286"/>
              <a:gd name="connsiteX6" fmla="*/ 90716 w 2853938"/>
              <a:gd name="connsiteY6" fmla="*/ 544286 h 544286"/>
              <a:gd name="connsiteX7" fmla="*/ 0 w 2853938"/>
              <a:gd name="connsiteY7" fmla="*/ 453570 h 544286"/>
              <a:gd name="connsiteX8" fmla="*/ 0 w 285393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393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98936" y="-158339"/>
                  <a:pt x="1638420" y="78065"/>
                  <a:pt x="2763222" y="0"/>
                </a:cubicBezTo>
                <a:cubicBezTo>
                  <a:pt x="2815597" y="-207"/>
                  <a:pt x="2850641" y="41284"/>
                  <a:pt x="2853938" y="90716"/>
                </a:cubicBezTo>
                <a:cubicBezTo>
                  <a:pt x="2825923" y="160031"/>
                  <a:pt x="2824405" y="288012"/>
                  <a:pt x="2853938" y="453570"/>
                </a:cubicBezTo>
                <a:cubicBezTo>
                  <a:pt x="2853970" y="498839"/>
                  <a:pt x="2817843" y="550388"/>
                  <a:pt x="2763222" y="544286"/>
                </a:cubicBezTo>
                <a:cubicBezTo>
                  <a:pt x="1815159" y="450037"/>
                  <a:pt x="947668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85393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709413" y="114556"/>
                  <a:pt x="2384679" y="-105465"/>
                  <a:pt x="2763222" y="0"/>
                </a:cubicBezTo>
                <a:cubicBezTo>
                  <a:pt x="2814074" y="4073"/>
                  <a:pt x="2853408" y="38441"/>
                  <a:pt x="2853938" y="90716"/>
                </a:cubicBezTo>
                <a:cubicBezTo>
                  <a:pt x="2883974" y="211728"/>
                  <a:pt x="2827119" y="357353"/>
                  <a:pt x="2853938" y="453570"/>
                </a:cubicBezTo>
                <a:cubicBezTo>
                  <a:pt x="2844968" y="499920"/>
                  <a:pt x="2817931" y="539886"/>
                  <a:pt x="2763222" y="544286"/>
                </a:cubicBezTo>
                <a:cubicBezTo>
                  <a:pt x="2004254" y="523350"/>
                  <a:pt x="106385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Deutsche Bank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518052" y="2905880"/>
            <a:ext cx="2547258" cy="544286"/>
          </a:xfrm>
          <a:custGeom>
            <a:avLst/>
            <a:gdLst>
              <a:gd name="connsiteX0" fmla="*/ 0 w 2547258"/>
              <a:gd name="connsiteY0" fmla="*/ 90716 h 544286"/>
              <a:gd name="connsiteX1" fmla="*/ 90716 w 2547258"/>
              <a:gd name="connsiteY1" fmla="*/ 0 h 544286"/>
              <a:gd name="connsiteX2" fmla="*/ 2456542 w 2547258"/>
              <a:gd name="connsiteY2" fmla="*/ 0 h 544286"/>
              <a:gd name="connsiteX3" fmla="*/ 2547258 w 2547258"/>
              <a:gd name="connsiteY3" fmla="*/ 90716 h 544286"/>
              <a:gd name="connsiteX4" fmla="*/ 2547258 w 2547258"/>
              <a:gd name="connsiteY4" fmla="*/ 453570 h 544286"/>
              <a:gd name="connsiteX5" fmla="*/ 2456542 w 2547258"/>
              <a:gd name="connsiteY5" fmla="*/ 544286 h 544286"/>
              <a:gd name="connsiteX6" fmla="*/ 90716 w 2547258"/>
              <a:gd name="connsiteY6" fmla="*/ 544286 h 544286"/>
              <a:gd name="connsiteX7" fmla="*/ 0 w 2547258"/>
              <a:gd name="connsiteY7" fmla="*/ 453570 h 544286"/>
              <a:gd name="connsiteX8" fmla="*/ 0 w 2547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165718" y="-158339"/>
                  <a:pt x="2097199" y="78065"/>
                  <a:pt x="2456542" y="0"/>
                </a:cubicBezTo>
                <a:cubicBezTo>
                  <a:pt x="2508917" y="-207"/>
                  <a:pt x="2543961" y="41284"/>
                  <a:pt x="2547258" y="90716"/>
                </a:cubicBezTo>
                <a:cubicBezTo>
                  <a:pt x="2519243" y="160031"/>
                  <a:pt x="2517725" y="288012"/>
                  <a:pt x="2547258" y="453570"/>
                </a:cubicBezTo>
                <a:cubicBezTo>
                  <a:pt x="2547290" y="498839"/>
                  <a:pt x="2511163" y="550388"/>
                  <a:pt x="2456542" y="544286"/>
                </a:cubicBezTo>
                <a:cubicBezTo>
                  <a:pt x="1996031" y="450037"/>
                  <a:pt x="86626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47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98612" y="114556"/>
                  <a:pt x="2055257" y="-105465"/>
                  <a:pt x="2456542" y="0"/>
                </a:cubicBezTo>
                <a:cubicBezTo>
                  <a:pt x="2507394" y="4073"/>
                  <a:pt x="2546728" y="38441"/>
                  <a:pt x="2547258" y="90716"/>
                </a:cubicBezTo>
                <a:cubicBezTo>
                  <a:pt x="2577294" y="211728"/>
                  <a:pt x="2520439" y="357353"/>
                  <a:pt x="2547258" y="453570"/>
                </a:cubicBezTo>
                <a:cubicBezTo>
                  <a:pt x="2538288" y="499920"/>
                  <a:pt x="2511251" y="539886"/>
                  <a:pt x="2456542" y="544286"/>
                </a:cubicBezTo>
                <a:cubicBezTo>
                  <a:pt x="1957415" y="523350"/>
                  <a:pt x="99986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BMW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BDFB58-5F1A-6951-8BAD-BB4C3082FF17}"/>
              </a:ext>
            </a:extLst>
          </p:cNvPr>
          <p:cNvSpPr/>
          <p:nvPr/>
        </p:nvSpPr>
        <p:spPr>
          <a:xfrm>
            <a:off x="1480657" y="4201363"/>
            <a:ext cx="2259567" cy="544286"/>
          </a:xfrm>
          <a:custGeom>
            <a:avLst/>
            <a:gdLst>
              <a:gd name="connsiteX0" fmla="*/ 0 w 2259567"/>
              <a:gd name="connsiteY0" fmla="*/ 90716 h 544286"/>
              <a:gd name="connsiteX1" fmla="*/ 90716 w 2259567"/>
              <a:gd name="connsiteY1" fmla="*/ 0 h 544286"/>
              <a:gd name="connsiteX2" fmla="*/ 2168851 w 2259567"/>
              <a:gd name="connsiteY2" fmla="*/ 0 h 544286"/>
              <a:gd name="connsiteX3" fmla="*/ 2259567 w 2259567"/>
              <a:gd name="connsiteY3" fmla="*/ 90716 h 544286"/>
              <a:gd name="connsiteX4" fmla="*/ 2259567 w 2259567"/>
              <a:gd name="connsiteY4" fmla="*/ 453570 h 544286"/>
              <a:gd name="connsiteX5" fmla="*/ 2168851 w 2259567"/>
              <a:gd name="connsiteY5" fmla="*/ 544286 h 544286"/>
              <a:gd name="connsiteX6" fmla="*/ 90716 w 2259567"/>
              <a:gd name="connsiteY6" fmla="*/ 544286 h 544286"/>
              <a:gd name="connsiteX7" fmla="*/ 0 w 2259567"/>
              <a:gd name="connsiteY7" fmla="*/ 453570 h 544286"/>
              <a:gd name="connsiteX8" fmla="*/ 0 w 2259567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567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98834" y="-158339"/>
                  <a:pt x="1150087" y="78065"/>
                  <a:pt x="2168851" y="0"/>
                </a:cubicBezTo>
                <a:cubicBezTo>
                  <a:pt x="2221226" y="-207"/>
                  <a:pt x="2256270" y="41284"/>
                  <a:pt x="2259567" y="90716"/>
                </a:cubicBezTo>
                <a:cubicBezTo>
                  <a:pt x="2231552" y="160031"/>
                  <a:pt x="2230034" y="288012"/>
                  <a:pt x="2259567" y="453570"/>
                </a:cubicBezTo>
                <a:cubicBezTo>
                  <a:pt x="2259599" y="498839"/>
                  <a:pt x="2223472" y="550388"/>
                  <a:pt x="2168851" y="544286"/>
                </a:cubicBezTo>
                <a:cubicBezTo>
                  <a:pt x="1709122" y="450037"/>
                  <a:pt x="47467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259567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78748" y="114556"/>
                  <a:pt x="1725195" y="-105465"/>
                  <a:pt x="2168851" y="0"/>
                </a:cubicBezTo>
                <a:cubicBezTo>
                  <a:pt x="2219703" y="4073"/>
                  <a:pt x="2259037" y="38441"/>
                  <a:pt x="2259567" y="90716"/>
                </a:cubicBezTo>
                <a:cubicBezTo>
                  <a:pt x="2289603" y="211728"/>
                  <a:pt x="2232748" y="357353"/>
                  <a:pt x="2259567" y="453570"/>
                </a:cubicBezTo>
                <a:cubicBezTo>
                  <a:pt x="2250597" y="499920"/>
                  <a:pt x="2223560" y="539886"/>
                  <a:pt x="2168851" y="544286"/>
                </a:cubicBezTo>
                <a:cubicBezTo>
                  <a:pt x="1495781" y="523350"/>
                  <a:pt x="757281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Deutsche Post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EF8D16-DED6-9EE0-5939-FA9C47382CE5}"/>
              </a:ext>
            </a:extLst>
          </p:cNvPr>
          <p:cNvSpPr/>
          <p:nvPr/>
        </p:nvSpPr>
        <p:spPr>
          <a:xfrm>
            <a:off x="5905447" y="4201363"/>
            <a:ext cx="2119944" cy="544286"/>
          </a:xfrm>
          <a:custGeom>
            <a:avLst/>
            <a:gdLst>
              <a:gd name="connsiteX0" fmla="*/ 0 w 2119944"/>
              <a:gd name="connsiteY0" fmla="*/ 90716 h 544286"/>
              <a:gd name="connsiteX1" fmla="*/ 90716 w 2119944"/>
              <a:gd name="connsiteY1" fmla="*/ 0 h 544286"/>
              <a:gd name="connsiteX2" fmla="*/ 2029228 w 2119944"/>
              <a:gd name="connsiteY2" fmla="*/ 0 h 544286"/>
              <a:gd name="connsiteX3" fmla="*/ 2119944 w 2119944"/>
              <a:gd name="connsiteY3" fmla="*/ 90716 h 544286"/>
              <a:gd name="connsiteX4" fmla="*/ 2119944 w 2119944"/>
              <a:gd name="connsiteY4" fmla="*/ 453570 h 544286"/>
              <a:gd name="connsiteX5" fmla="*/ 2029228 w 2119944"/>
              <a:gd name="connsiteY5" fmla="*/ 544286 h 544286"/>
              <a:gd name="connsiteX6" fmla="*/ 90716 w 2119944"/>
              <a:gd name="connsiteY6" fmla="*/ 544286 h 544286"/>
              <a:gd name="connsiteX7" fmla="*/ 0 w 2119944"/>
              <a:gd name="connsiteY7" fmla="*/ 453570 h 544286"/>
              <a:gd name="connsiteX8" fmla="*/ 0 w 211994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94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50272" y="-158339"/>
                  <a:pt x="1506722" y="78065"/>
                  <a:pt x="2029228" y="0"/>
                </a:cubicBezTo>
                <a:cubicBezTo>
                  <a:pt x="2081603" y="-207"/>
                  <a:pt x="2116647" y="41284"/>
                  <a:pt x="2119944" y="90716"/>
                </a:cubicBezTo>
                <a:cubicBezTo>
                  <a:pt x="2091929" y="160031"/>
                  <a:pt x="2090411" y="288012"/>
                  <a:pt x="2119944" y="453570"/>
                </a:cubicBezTo>
                <a:cubicBezTo>
                  <a:pt x="2119976" y="498839"/>
                  <a:pt x="2083849" y="550388"/>
                  <a:pt x="2029228" y="544286"/>
                </a:cubicBezTo>
                <a:cubicBezTo>
                  <a:pt x="1212863" y="450037"/>
                  <a:pt x="70939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11994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21958" y="114556"/>
                  <a:pt x="1170758" y="-105465"/>
                  <a:pt x="2029228" y="0"/>
                </a:cubicBezTo>
                <a:cubicBezTo>
                  <a:pt x="2080080" y="4073"/>
                  <a:pt x="2119414" y="38441"/>
                  <a:pt x="2119944" y="90716"/>
                </a:cubicBezTo>
                <a:cubicBezTo>
                  <a:pt x="2149980" y="211728"/>
                  <a:pt x="2093125" y="357353"/>
                  <a:pt x="2119944" y="453570"/>
                </a:cubicBezTo>
                <a:cubicBezTo>
                  <a:pt x="2110974" y="499920"/>
                  <a:pt x="2083937" y="539886"/>
                  <a:pt x="2029228" y="544286"/>
                </a:cubicBezTo>
                <a:cubicBezTo>
                  <a:pt x="1553018" y="523350"/>
                  <a:pt x="885298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Henkel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692B569-D5C2-8828-568F-C388E99C9752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DAX </a:t>
            </a:r>
            <a:r>
              <a:rPr lang="ar-EG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40</a:t>
            </a:r>
            <a:endParaRPr lang="en-US" sz="24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E9DC0E-B44B-5F07-6444-5F315461A587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6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624877-B154-B838-1A14-2E4A66E0B7CA}"/>
              </a:ext>
            </a:extLst>
          </p:cNvPr>
          <p:cNvSpPr/>
          <p:nvPr/>
        </p:nvSpPr>
        <p:spPr>
          <a:xfrm>
            <a:off x="10147490" y="3601166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146" name="Picture 2" descr="BMW Logo PNG Transparent &amp; SVG Vector - Freebie Supply">
            <a:extLst>
              <a:ext uri="{FF2B5EF4-FFF2-40B4-BE49-F238E27FC236}">
                <a16:creationId xmlns:a16="http://schemas.microsoft.com/office/drawing/2014/main" id="{0F0E77E1-CF8E-B2DE-C125-EB5B8A03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85" y="1592663"/>
            <a:ext cx="1204949" cy="12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utsche Bank Logo transparent PNG - StickPNG">
            <a:extLst>
              <a:ext uri="{FF2B5EF4-FFF2-40B4-BE49-F238E27FC236}">
                <a16:creationId xmlns:a16="http://schemas.microsoft.com/office/drawing/2014/main" id="{E0EB2208-5062-417B-6D3B-8E97BF7A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5" y="1796061"/>
            <a:ext cx="1312025" cy="11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C57ED2-21DC-BCF2-5F93-75780E43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25" y="2159397"/>
            <a:ext cx="2477193" cy="6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utsche Post logo in transparent PNG and vectorized SVG formats">
            <a:extLst>
              <a:ext uri="{FF2B5EF4-FFF2-40B4-BE49-F238E27FC236}">
                <a16:creationId xmlns:a16="http://schemas.microsoft.com/office/drawing/2014/main" id="{A22F6503-DE95-5143-B4F3-A6A243B9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4" y="5003434"/>
            <a:ext cx="1064029" cy="3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eutsche Post logo in transparent PNG and vectorized SVG formats">
            <a:extLst>
              <a:ext uri="{FF2B5EF4-FFF2-40B4-BE49-F238E27FC236}">
                <a16:creationId xmlns:a16="http://schemas.microsoft.com/office/drawing/2014/main" id="{DA5CBCA2-092A-3B83-3AF2-AC931762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43" y="5003434"/>
            <a:ext cx="398310" cy="3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358C4F1-2FB0-7085-DF04-C4029861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05" y="4899602"/>
            <a:ext cx="118601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6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692B569-D5C2-8828-568F-C388E99C9752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DAX </a:t>
            </a:r>
            <a:r>
              <a:rPr lang="ar-EG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40</a:t>
            </a:r>
            <a:endParaRPr lang="en-US" sz="24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E9DC0E-B44B-5F07-6444-5F315461A587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6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624877-B154-B838-1A14-2E4A66E0B7CA}"/>
              </a:ext>
            </a:extLst>
          </p:cNvPr>
          <p:cNvSpPr/>
          <p:nvPr/>
        </p:nvSpPr>
        <p:spPr>
          <a:xfrm>
            <a:off x="10147490" y="3601166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1988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6D63E-4A2E-4A0D-F650-B798BB61C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1" y="1073933"/>
            <a:ext cx="9299462" cy="447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8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Russell 2000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49.965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RUT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USA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الرسملة الحرة المرجحة</a:t>
            </a:r>
            <a:endParaRPr lang="en-US" sz="1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7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1984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62642" y="1073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يتتبع هذا المؤشر ديناميكيات الشركات الأمريكية الصغيرة.</a:t>
            </a:r>
            <a:r>
              <a:rPr lang="ar-EG" sz="1600" dirty="0">
                <a:ln/>
                <a:solidFill>
                  <a:srgbClr val="FF0000"/>
                </a:solidFill>
              </a:rPr>
              <a:t>يمثل حوالي 90 ٪ من إجمالي عدد الشركات الصغيرة </a:t>
            </a:r>
            <a:r>
              <a:rPr lang="ar-EG" sz="1600" dirty="0">
                <a:ln/>
                <a:solidFill>
                  <a:srgbClr val="00B050"/>
                </a:solidFill>
              </a:rPr>
              <a:t>في سوق الأسهم الأمريكية.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683B960-D0F9-9BF9-ABC6-7EE4C7076076}"/>
              </a:ext>
            </a:extLst>
          </p:cNvPr>
          <p:cNvSpPr/>
          <p:nvPr/>
        </p:nvSpPr>
        <p:spPr>
          <a:xfrm>
            <a:off x="550012" y="2205749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يعتبر راسل 2000 عادة </a:t>
            </a:r>
            <a:r>
              <a:rPr lang="ar-EG" sz="1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عكس مؤشرات "النخبة" </a:t>
            </a:r>
            <a:r>
              <a:rPr lang="ar-EG" sz="1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مثل مؤشر ستاندرد آند بورز 500 وداو جونز. نظرا لأنه يظهر تحليلا أكثر تعمقا للسوق ، نادرا ما يتم سماع الشركات التي تشكل هذا المؤشر.</a:t>
            </a:r>
            <a:endParaRPr lang="en-US" sz="1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</a:endParaRPr>
          </a:p>
          <a:p>
            <a:pPr algn="ctr"/>
            <a:endParaRPr lang="en-US" sz="1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63D575B0-A2FD-BC41-9F23-604A7AB2D055}"/>
              </a:ext>
            </a:extLst>
          </p:cNvPr>
          <p:cNvSpPr/>
          <p:nvPr/>
        </p:nvSpPr>
        <p:spPr>
          <a:xfrm>
            <a:off x="444731" y="3521745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Roboto" panose="02000000000000000000" pitchFamily="2" charset="0"/>
              </a:rPr>
              <a:t>التنويع الواسع (هناك أكثر من 2000 شركة في المؤشر) يعني عوائد أقل للمؤشر ولكنه يوفر </a:t>
            </a:r>
            <a:r>
              <a:rPr lang="ar-EG" sz="1600" dirty="0">
                <a:solidFill>
                  <a:srgbClr val="FF0000"/>
                </a:solidFill>
                <a:latin typeface="Roboto" panose="02000000000000000000" pitchFamily="2" charset="0"/>
              </a:rPr>
              <a:t>مقاومة أكبر للمخاطر </a:t>
            </a:r>
            <a:r>
              <a:rPr lang="ar-EG" sz="1600" dirty="0">
                <a:solidFill>
                  <a:srgbClr val="00B050"/>
                </a:solidFill>
                <a:latin typeface="Roboto" panose="02000000000000000000" pitchFamily="2" charset="0"/>
              </a:rPr>
              <a:t>، مما يجعله فرصة استثمارية جيدة.</a:t>
            </a:r>
            <a:endParaRPr lang="en-US" sz="160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/>
            <a:endParaRPr lang="en-US" sz="1600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3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308303" y="3008135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Crocs ( CROX)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3293962" y="1801998"/>
            <a:ext cx="3590163" cy="544286"/>
          </a:xfrm>
          <a:custGeom>
            <a:avLst/>
            <a:gdLst>
              <a:gd name="connsiteX0" fmla="*/ 0 w 3590163"/>
              <a:gd name="connsiteY0" fmla="*/ 90716 h 544286"/>
              <a:gd name="connsiteX1" fmla="*/ 90716 w 3590163"/>
              <a:gd name="connsiteY1" fmla="*/ 0 h 544286"/>
              <a:gd name="connsiteX2" fmla="*/ 3499447 w 3590163"/>
              <a:gd name="connsiteY2" fmla="*/ 0 h 544286"/>
              <a:gd name="connsiteX3" fmla="*/ 3590163 w 3590163"/>
              <a:gd name="connsiteY3" fmla="*/ 90716 h 544286"/>
              <a:gd name="connsiteX4" fmla="*/ 3590163 w 3590163"/>
              <a:gd name="connsiteY4" fmla="*/ 453570 h 544286"/>
              <a:gd name="connsiteX5" fmla="*/ 3499447 w 3590163"/>
              <a:gd name="connsiteY5" fmla="*/ 544286 h 544286"/>
              <a:gd name="connsiteX6" fmla="*/ 90716 w 3590163"/>
              <a:gd name="connsiteY6" fmla="*/ 544286 h 544286"/>
              <a:gd name="connsiteX7" fmla="*/ 0 w 3590163"/>
              <a:gd name="connsiteY7" fmla="*/ 453570 h 544286"/>
              <a:gd name="connsiteX8" fmla="*/ 0 w 359016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016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84893" y="-158339"/>
                  <a:pt x="2091133" y="78065"/>
                  <a:pt x="3499447" y="0"/>
                </a:cubicBezTo>
                <a:cubicBezTo>
                  <a:pt x="3551822" y="-207"/>
                  <a:pt x="3586866" y="41284"/>
                  <a:pt x="3590163" y="90716"/>
                </a:cubicBezTo>
                <a:cubicBezTo>
                  <a:pt x="3562148" y="160031"/>
                  <a:pt x="3560630" y="288012"/>
                  <a:pt x="3590163" y="453570"/>
                </a:cubicBezTo>
                <a:cubicBezTo>
                  <a:pt x="3590195" y="498839"/>
                  <a:pt x="3554068" y="550388"/>
                  <a:pt x="3499447" y="544286"/>
                </a:cubicBezTo>
                <a:cubicBezTo>
                  <a:pt x="2098671" y="450037"/>
                  <a:pt x="1315563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59016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249580" y="114556"/>
                  <a:pt x="2394952" y="-105465"/>
                  <a:pt x="3499447" y="0"/>
                </a:cubicBezTo>
                <a:cubicBezTo>
                  <a:pt x="3550299" y="4073"/>
                  <a:pt x="3589633" y="38441"/>
                  <a:pt x="3590163" y="90716"/>
                </a:cubicBezTo>
                <a:cubicBezTo>
                  <a:pt x="3620199" y="211728"/>
                  <a:pt x="3563344" y="357353"/>
                  <a:pt x="3590163" y="453570"/>
                </a:cubicBezTo>
                <a:cubicBezTo>
                  <a:pt x="3581193" y="499920"/>
                  <a:pt x="3554156" y="539886"/>
                  <a:pt x="3499447" y="544286"/>
                </a:cubicBezTo>
                <a:cubicBezTo>
                  <a:pt x="2817660" y="523350"/>
                  <a:pt x="498413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Iridium Communications ( IRDM)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518052" y="2905880"/>
            <a:ext cx="2547258" cy="544286"/>
          </a:xfrm>
          <a:custGeom>
            <a:avLst/>
            <a:gdLst>
              <a:gd name="connsiteX0" fmla="*/ 0 w 2547258"/>
              <a:gd name="connsiteY0" fmla="*/ 90716 h 544286"/>
              <a:gd name="connsiteX1" fmla="*/ 90716 w 2547258"/>
              <a:gd name="connsiteY1" fmla="*/ 0 h 544286"/>
              <a:gd name="connsiteX2" fmla="*/ 2456542 w 2547258"/>
              <a:gd name="connsiteY2" fmla="*/ 0 h 544286"/>
              <a:gd name="connsiteX3" fmla="*/ 2547258 w 2547258"/>
              <a:gd name="connsiteY3" fmla="*/ 90716 h 544286"/>
              <a:gd name="connsiteX4" fmla="*/ 2547258 w 2547258"/>
              <a:gd name="connsiteY4" fmla="*/ 453570 h 544286"/>
              <a:gd name="connsiteX5" fmla="*/ 2456542 w 2547258"/>
              <a:gd name="connsiteY5" fmla="*/ 544286 h 544286"/>
              <a:gd name="connsiteX6" fmla="*/ 90716 w 2547258"/>
              <a:gd name="connsiteY6" fmla="*/ 544286 h 544286"/>
              <a:gd name="connsiteX7" fmla="*/ 0 w 2547258"/>
              <a:gd name="connsiteY7" fmla="*/ 453570 h 544286"/>
              <a:gd name="connsiteX8" fmla="*/ 0 w 2547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165718" y="-158339"/>
                  <a:pt x="2097199" y="78065"/>
                  <a:pt x="2456542" y="0"/>
                </a:cubicBezTo>
                <a:cubicBezTo>
                  <a:pt x="2508917" y="-207"/>
                  <a:pt x="2543961" y="41284"/>
                  <a:pt x="2547258" y="90716"/>
                </a:cubicBezTo>
                <a:cubicBezTo>
                  <a:pt x="2519243" y="160031"/>
                  <a:pt x="2517725" y="288012"/>
                  <a:pt x="2547258" y="453570"/>
                </a:cubicBezTo>
                <a:cubicBezTo>
                  <a:pt x="2547290" y="498839"/>
                  <a:pt x="2511163" y="550388"/>
                  <a:pt x="2456542" y="544286"/>
                </a:cubicBezTo>
                <a:cubicBezTo>
                  <a:pt x="1996031" y="450037"/>
                  <a:pt x="86626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547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98612" y="114556"/>
                  <a:pt x="2055257" y="-105465"/>
                  <a:pt x="2456542" y="0"/>
                </a:cubicBezTo>
                <a:cubicBezTo>
                  <a:pt x="2507394" y="4073"/>
                  <a:pt x="2546728" y="38441"/>
                  <a:pt x="2547258" y="90716"/>
                </a:cubicBezTo>
                <a:cubicBezTo>
                  <a:pt x="2577294" y="211728"/>
                  <a:pt x="2520439" y="357353"/>
                  <a:pt x="2547258" y="453570"/>
                </a:cubicBezTo>
                <a:cubicBezTo>
                  <a:pt x="2538288" y="499920"/>
                  <a:pt x="2511251" y="539886"/>
                  <a:pt x="2456542" y="544286"/>
                </a:cubicBezTo>
                <a:cubicBezTo>
                  <a:pt x="1957415" y="523350"/>
                  <a:pt x="999864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Emcor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Group ( EME)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BDFB58-5F1A-6951-8BAD-BB4C3082FF17}"/>
              </a:ext>
            </a:extLst>
          </p:cNvPr>
          <p:cNvSpPr/>
          <p:nvPr/>
        </p:nvSpPr>
        <p:spPr>
          <a:xfrm>
            <a:off x="1972251" y="4707878"/>
            <a:ext cx="3823063" cy="544286"/>
          </a:xfrm>
          <a:custGeom>
            <a:avLst/>
            <a:gdLst>
              <a:gd name="connsiteX0" fmla="*/ 0 w 3823063"/>
              <a:gd name="connsiteY0" fmla="*/ 90716 h 544286"/>
              <a:gd name="connsiteX1" fmla="*/ 90716 w 3823063"/>
              <a:gd name="connsiteY1" fmla="*/ 0 h 544286"/>
              <a:gd name="connsiteX2" fmla="*/ 3732347 w 3823063"/>
              <a:gd name="connsiteY2" fmla="*/ 0 h 544286"/>
              <a:gd name="connsiteX3" fmla="*/ 3823063 w 3823063"/>
              <a:gd name="connsiteY3" fmla="*/ 90716 h 544286"/>
              <a:gd name="connsiteX4" fmla="*/ 3823063 w 3823063"/>
              <a:gd name="connsiteY4" fmla="*/ 453570 h 544286"/>
              <a:gd name="connsiteX5" fmla="*/ 3732347 w 3823063"/>
              <a:gd name="connsiteY5" fmla="*/ 544286 h 544286"/>
              <a:gd name="connsiteX6" fmla="*/ 90716 w 3823063"/>
              <a:gd name="connsiteY6" fmla="*/ 544286 h 544286"/>
              <a:gd name="connsiteX7" fmla="*/ 0 w 3823063"/>
              <a:gd name="connsiteY7" fmla="*/ 453570 h 544286"/>
              <a:gd name="connsiteX8" fmla="*/ 0 w 382306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06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49319" y="-158339"/>
                  <a:pt x="2433043" y="78065"/>
                  <a:pt x="3732347" y="0"/>
                </a:cubicBezTo>
                <a:cubicBezTo>
                  <a:pt x="3784722" y="-207"/>
                  <a:pt x="3819766" y="41284"/>
                  <a:pt x="3823063" y="90716"/>
                </a:cubicBezTo>
                <a:cubicBezTo>
                  <a:pt x="3795048" y="160031"/>
                  <a:pt x="3793530" y="288012"/>
                  <a:pt x="3823063" y="453570"/>
                </a:cubicBezTo>
                <a:cubicBezTo>
                  <a:pt x="3823095" y="498839"/>
                  <a:pt x="3786968" y="550388"/>
                  <a:pt x="3732347" y="544286"/>
                </a:cubicBezTo>
                <a:cubicBezTo>
                  <a:pt x="1989661" y="450037"/>
                  <a:pt x="178396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82306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779140" y="114556"/>
                  <a:pt x="2339873" y="-105465"/>
                  <a:pt x="3732347" y="0"/>
                </a:cubicBezTo>
                <a:cubicBezTo>
                  <a:pt x="3783199" y="4073"/>
                  <a:pt x="3822533" y="38441"/>
                  <a:pt x="3823063" y="90716"/>
                </a:cubicBezTo>
                <a:cubicBezTo>
                  <a:pt x="3853099" y="211728"/>
                  <a:pt x="3796244" y="357353"/>
                  <a:pt x="3823063" y="453570"/>
                </a:cubicBezTo>
                <a:cubicBezTo>
                  <a:pt x="3814093" y="499920"/>
                  <a:pt x="3787056" y="539886"/>
                  <a:pt x="3732347" y="544286"/>
                </a:cubicBezTo>
                <a:cubicBezTo>
                  <a:pt x="3293289" y="523350"/>
                  <a:pt x="137302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Inspire Medical Systems ( INSP)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EF8D16-DED6-9EE0-5939-FA9C47382CE5}"/>
              </a:ext>
            </a:extLst>
          </p:cNvPr>
          <p:cNvSpPr/>
          <p:nvPr/>
        </p:nvSpPr>
        <p:spPr>
          <a:xfrm>
            <a:off x="7225885" y="4579652"/>
            <a:ext cx="1539294" cy="544286"/>
          </a:xfrm>
          <a:custGeom>
            <a:avLst/>
            <a:gdLst>
              <a:gd name="connsiteX0" fmla="*/ 0 w 1539294"/>
              <a:gd name="connsiteY0" fmla="*/ 90716 h 544286"/>
              <a:gd name="connsiteX1" fmla="*/ 90716 w 1539294"/>
              <a:gd name="connsiteY1" fmla="*/ 0 h 544286"/>
              <a:gd name="connsiteX2" fmla="*/ 1448578 w 1539294"/>
              <a:gd name="connsiteY2" fmla="*/ 0 h 544286"/>
              <a:gd name="connsiteX3" fmla="*/ 1539294 w 1539294"/>
              <a:gd name="connsiteY3" fmla="*/ 90716 h 544286"/>
              <a:gd name="connsiteX4" fmla="*/ 1539294 w 1539294"/>
              <a:gd name="connsiteY4" fmla="*/ 453570 h 544286"/>
              <a:gd name="connsiteX5" fmla="*/ 1448578 w 1539294"/>
              <a:gd name="connsiteY5" fmla="*/ 544286 h 544286"/>
              <a:gd name="connsiteX6" fmla="*/ 90716 w 1539294"/>
              <a:gd name="connsiteY6" fmla="*/ 544286 h 544286"/>
              <a:gd name="connsiteX7" fmla="*/ 0 w 1539294"/>
              <a:gd name="connsiteY7" fmla="*/ 453570 h 544286"/>
              <a:gd name="connsiteX8" fmla="*/ 0 w 153929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929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567421" y="-103497"/>
                  <a:pt x="876476" y="-10609"/>
                  <a:pt x="1448578" y="0"/>
                </a:cubicBezTo>
                <a:cubicBezTo>
                  <a:pt x="1500953" y="-207"/>
                  <a:pt x="1535997" y="41284"/>
                  <a:pt x="1539294" y="90716"/>
                </a:cubicBezTo>
                <a:cubicBezTo>
                  <a:pt x="1511279" y="160031"/>
                  <a:pt x="1509761" y="288012"/>
                  <a:pt x="1539294" y="453570"/>
                </a:cubicBezTo>
                <a:cubicBezTo>
                  <a:pt x="1539326" y="498839"/>
                  <a:pt x="1503199" y="550388"/>
                  <a:pt x="1448578" y="544286"/>
                </a:cubicBezTo>
                <a:cubicBezTo>
                  <a:pt x="1262459" y="462750"/>
                  <a:pt x="388943" y="465637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53929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96148" y="-92523"/>
                  <a:pt x="1111104" y="-16446"/>
                  <a:pt x="1448578" y="0"/>
                </a:cubicBezTo>
                <a:cubicBezTo>
                  <a:pt x="1499430" y="4073"/>
                  <a:pt x="1538764" y="38441"/>
                  <a:pt x="1539294" y="90716"/>
                </a:cubicBezTo>
                <a:cubicBezTo>
                  <a:pt x="1569330" y="211728"/>
                  <a:pt x="1512475" y="357353"/>
                  <a:pt x="1539294" y="453570"/>
                </a:cubicBezTo>
                <a:cubicBezTo>
                  <a:pt x="1530324" y="499920"/>
                  <a:pt x="1503287" y="539886"/>
                  <a:pt x="1448578" y="544286"/>
                </a:cubicBezTo>
                <a:cubicBezTo>
                  <a:pt x="882427" y="510013"/>
                  <a:pt x="427386" y="61340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Saia ( SAIA)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93E7F6A-49AE-3E74-1269-4DAF1B2BE5FE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Russell 2000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FC253A-2AB5-0273-2CB2-324450A939E5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7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B7F2F-8F98-2887-376C-8C8A5FEDF46B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1984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0" name="Picture 2" descr="Emcor logo in transparent PNG format">
            <a:extLst>
              <a:ext uri="{FF2B5EF4-FFF2-40B4-BE49-F238E27FC236}">
                <a16:creationId xmlns:a16="http://schemas.microsoft.com/office/drawing/2014/main" id="{78767F4F-2BD9-9FC6-0076-2B80276B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2" y="2109650"/>
            <a:ext cx="2024062" cy="7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ridium Communications">
            <a:extLst>
              <a:ext uri="{FF2B5EF4-FFF2-40B4-BE49-F238E27FC236}">
                <a16:creationId xmlns:a16="http://schemas.microsoft.com/office/drawing/2014/main" id="{CCAB2FF0-6B7F-0238-A7C1-A594B449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11" y="2480116"/>
            <a:ext cx="2314974" cy="7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22C7A6-4777-07A5-221D-6DB33202B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02" y="1667474"/>
            <a:ext cx="1650769" cy="1107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4CE1A3-DFFE-791F-D932-7D48F1201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1" y="5457170"/>
            <a:ext cx="2327562" cy="683374"/>
          </a:xfrm>
          <a:prstGeom prst="rect">
            <a:avLst/>
          </a:prstGeom>
        </p:spPr>
      </p:pic>
      <p:pic>
        <p:nvPicPr>
          <p:cNvPr id="2066" name="Picture 18" descr="Download Saia Logo in SVG Vector or PNG File Format - Logo.wine">
            <a:extLst>
              <a:ext uri="{FF2B5EF4-FFF2-40B4-BE49-F238E27FC236}">
                <a16:creationId xmlns:a16="http://schemas.microsoft.com/office/drawing/2014/main" id="{49C90615-018C-D1F0-6120-EB689166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39" y="5033013"/>
            <a:ext cx="2601585" cy="17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93E7F6A-49AE-3E74-1269-4DAF1B2BE5FE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Russell 2000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FC253A-2AB5-0273-2CB2-324450A939E5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7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B7F2F-8F98-2887-376C-8C8A5FEDF46B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1984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4A537-9B55-5AD6-A64D-82A5ED5F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7" y="1118663"/>
            <a:ext cx="9109166" cy="440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24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10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2BC1D5C-B16D-1D07-94A6-5408031623AB}"/>
              </a:ext>
            </a:extLst>
          </p:cNvPr>
          <p:cNvSpPr/>
          <p:nvPr/>
        </p:nvSpPr>
        <p:spPr>
          <a:xfrm>
            <a:off x="10135354" y="2808525"/>
            <a:ext cx="1867395" cy="802179"/>
          </a:xfrm>
          <a:custGeom>
            <a:avLst/>
            <a:gdLst>
              <a:gd name="connsiteX0" fmla="*/ 133699 w 1867395"/>
              <a:gd name="connsiteY0" fmla="*/ 0 h 802179"/>
              <a:gd name="connsiteX1" fmla="*/ 1867395 w 1867395"/>
              <a:gd name="connsiteY1" fmla="*/ 0 h 802179"/>
              <a:gd name="connsiteX2" fmla="*/ 1867395 w 1867395"/>
              <a:gd name="connsiteY2" fmla="*/ 0 h 802179"/>
              <a:gd name="connsiteX3" fmla="*/ 1867395 w 1867395"/>
              <a:gd name="connsiteY3" fmla="*/ 668480 h 802179"/>
              <a:gd name="connsiteX4" fmla="*/ 1733696 w 1867395"/>
              <a:gd name="connsiteY4" fmla="*/ 802179 h 802179"/>
              <a:gd name="connsiteX5" fmla="*/ 0 w 1867395"/>
              <a:gd name="connsiteY5" fmla="*/ 802179 h 802179"/>
              <a:gd name="connsiteX6" fmla="*/ 0 w 1867395"/>
              <a:gd name="connsiteY6" fmla="*/ 802179 h 802179"/>
              <a:gd name="connsiteX7" fmla="*/ 0 w 1867395"/>
              <a:gd name="connsiteY7" fmla="*/ 133699 h 802179"/>
              <a:gd name="connsiteX8" fmla="*/ 133699 w 1867395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395" h="802179" fill="none" extrusionOk="0">
                <a:moveTo>
                  <a:pt x="133699" y="0"/>
                </a:moveTo>
                <a:cubicBezTo>
                  <a:pt x="913762" y="37028"/>
                  <a:pt x="1627835" y="-29337"/>
                  <a:pt x="1867395" y="0"/>
                </a:cubicBezTo>
                <a:lnTo>
                  <a:pt x="1867395" y="0"/>
                </a:lnTo>
                <a:cubicBezTo>
                  <a:pt x="1834681" y="172459"/>
                  <a:pt x="1896601" y="429293"/>
                  <a:pt x="1867395" y="668480"/>
                </a:cubicBezTo>
                <a:cubicBezTo>
                  <a:pt x="1868343" y="735753"/>
                  <a:pt x="1806196" y="800652"/>
                  <a:pt x="1733696" y="802179"/>
                </a:cubicBezTo>
                <a:cubicBezTo>
                  <a:pt x="1084500" y="648879"/>
                  <a:pt x="842793" y="931411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867395" h="802179" stroke="0" extrusionOk="0">
                <a:moveTo>
                  <a:pt x="133699" y="0"/>
                </a:moveTo>
                <a:cubicBezTo>
                  <a:pt x="672648" y="-77540"/>
                  <a:pt x="1437655" y="-71768"/>
                  <a:pt x="1867395" y="0"/>
                </a:cubicBezTo>
                <a:lnTo>
                  <a:pt x="1867395" y="0"/>
                </a:lnTo>
                <a:cubicBezTo>
                  <a:pt x="1925391" y="264698"/>
                  <a:pt x="1924276" y="404093"/>
                  <a:pt x="1867395" y="668480"/>
                </a:cubicBezTo>
                <a:cubicBezTo>
                  <a:pt x="1867344" y="741383"/>
                  <a:pt x="1803734" y="805243"/>
                  <a:pt x="1733696" y="802179"/>
                </a:cubicBezTo>
                <a:cubicBezTo>
                  <a:pt x="1174745" y="747071"/>
                  <a:pt x="738455" y="914922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CAC 40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47.827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PX1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France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الرسملة المرجحة</a:t>
            </a:r>
            <a:endParaRPr lang="en-US" sz="1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25A01-BC8C-3F26-A021-51140ADC8FA8}"/>
              </a:ext>
            </a:extLst>
          </p:cNvPr>
          <p:cNvSpPr/>
          <p:nvPr/>
        </p:nvSpPr>
        <p:spPr>
          <a:xfrm>
            <a:off x="10709496" y="2286000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DE7767-E63E-FC2C-6BE5-27EA77FCF657}"/>
              </a:ext>
            </a:extLst>
          </p:cNvPr>
          <p:cNvSpPr/>
          <p:nvPr/>
        </p:nvSpPr>
        <p:spPr>
          <a:xfrm>
            <a:off x="10060928" y="3601166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198</a:t>
            </a:r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7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62642" y="1073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تم حساب المؤشر الرئيسي لسوق الأوراق المالية الفرنسية لأول </a:t>
            </a:r>
            <a:r>
              <a:rPr lang="ar-EG" sz="1600" dirty="0">
                <a:ln/>
                <a:solidFill>
                  <a:srgbClr val="FF0000"/>
                </a:solidFill>
              </a:rPr>
              <a:t>مرة في عام 1987. </a:t>
            </a:r>
            <a:r>
              <a:rPr lang="ar-EG" sz="1600" dirty="0">
                <a:ln/>
                <a:solidFill>
                  <a:srgbClr val="00B050"/>
                </a:solidFill>
              </a:rPr>
              <a:t>كما يوحي الاسم ، فإنه يشمل أسهم </a:t>
            </a:r>
            <a:r>
              <a:rPr lang="ar-EG" sz="1600" dirty="0">
                <a:ln/>
                <a:solidFill>
                  <a:srgbClr val="FF0000"/>
                </a:solidFill>
              </a:rPr>
              <a:t>40 شركة تتاجر في ثاني أكبر بورصة في أوروبا</a:t>
            </a:r>
            <a:r>
              <a:rPr lang="ar-EG" sz="1600" dirty="0">
                <a:ln/>
                <a:solidFill>
                  <a:srgbClr val="00B050"/>
                </a:solidFill>
              </a:rPr>
              <a:t>-يورونكست باريس.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937128-A667-8753-4338-09C76F6F4EF8}"/>
              </a:ext>
            </a:extLst>
          </p:cNvPr>
          <p:cNvSpPr/>
          <p:nvPr/>
        </p:nvSpPr>
        <p:spPr>
          <a:xfrm>
            <a:off x="754040" y="4853233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€</a:t>
            </a:r>
            <a:r>
              <a:rPr lang="en-US" dirty="0">
                <a:solidFill>
                  <a:schemeClr val="tx1"/>
                </a:solidFill>
              </a:rPr>
              <a:t>1.832 </a:t>
            </a:r>
            <a:r>
              <a:rPr lang="en-US" dirty="0"/>
              <a:t>trillion.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418520" y="233250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Roboto" panose="02000000000000000000" pitchFamily="2" charset="0"/>
              </a:rPr>
              <a:t>الشركات الرائدة التي تشكل كاك 40 تتعامل مع </a:t>
            </a:r>
            <a:r>
              <a:rPr lang="ar-EG" sz="1600" dirty="0">
                <a:solidFill>
                  <a:srgbClr val="FF0000"/>
                </a:solidFill>
                <a:latin typeface="Roboto" panose="02000000000000000000" pitchFamily="2" charset="0"/>
              </a:rPr>
              <a:t>السلع </a:t>
            </a:r>
            <a:r>
              <a:rPr lang="ar-EG" sz="1600" dirty="0">
                <a:solidFill>
                  <a:srgbClr val="00B0F0"/>
                </a:solidFill>
                <a:latin typeface="Roboto" panose="02000000000000000000" pitchFamily="2" charset="0"/>
              </a:rPr>
              <a:t>والخدمات الصناعية </a:t>
            </a:r>
            <a:r>
              <a:rPr lang="ar-EG" sz="1600" dirty="0">
                <a:solidFill>
                  <a:srgbClr val="00B050"/>
                </a:solidFill>
                <a:latin typeface="Roboto" panose="02000000000000000000" pitchFamily="2" charset="0"/>
              </a:rPr>
              <a:t>، </a:t>
            </a:r>
            <a:r>
              <a:rPr lang="ar-EG" sz="1600" dirty="0">
                <a:solidFill>
                  <a:srgbClr val="7030A0"/>
                </a:solidFill>
                <a:latin typeface="Roboto" panose="02000000000000000000" pitchFamily="2" charset="0"/>
              </a:rPr>
              <a:t>والسلع المنزلية </a:t>
            </a:r>
            <a:r>
              <a:rPr lang="ar-EG" sz="1600" dirty="0">
                <a:solidFill>
                  <a:srgbClr val="00B050"/>
                </a:solidFill>
                <a:latin typeface="Roboto" panose="02000000000000000000" pitchFamily="2" charset="0"/>
              </a:rPr>
              <a:t>، والرعاية الصحية ، وصناعة </a:t>
            </a:r>
            <a:r>
              <a:rPr lang="ar-EG" sz="1600" dirty="0">
                <a:solidFill>
                  <a:srgbClr val="FF0000"/>
                </a:solidFill>
                <a:latin typeface="Roboto" panose="02000000000000000000" pitchFamily="2" charset="0"/>
              </a:rPr>
              <a:t>النفط والغاز.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ctr"/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D04F93FF-7C05-FA1F-6FAB-8BC09661BDA3}"/>
              </a:ext>
            </a:extLst>
          </p:cNvPr>
          <p:cNvSpPr/>
          <p:nvPr/>
        </p:nvSpPr>
        <p:spPr>
          <a:xfrm>
            <a:off x="418520" y="3588527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solidFill>
                  <a:srgbClr val="00B050"/>
                </a:solidFill>
                <a:latin typeface="Roboto" panose="02000000000000000000" pitchFamily="2" charset="0"/>
              </a:rPr>
              <a:t>وخلافا لمعظم مؤشرات الأسهم العالمية ، حيث قد تبقى المكونات نفسها لسنوات ، ومؤشر كاك 40 هو كائن حي ومتغير باستمرار. </a:t>
            </a:r>
            <a:r>
              <a:rPr lang="ar-EG" sz="1600" dirty="0">
                <a:solidFill>
                  <a:srgbClr val="FF0000"/>
                </a:solidFill>
                <a:latin typeface="Roboto" panose="02000000000000000000" pitchFamily="2" charset="0"/>
              </a:rPr>
              <a:t>تتم مراجعة قائمة الشركات كل ثلاثة أشهر تقريبا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ctr"/>
            <a:endParaRPr lang="en-US" sz="1600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9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  <p:bldP spid="2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2256</TotalTime>
  <Words>861</Words>
  <Application>Microsoft Office PowerPoint</Application>
  <PresentationFormat>Widescreen</PresentationFormat>
  <Paragraphs>213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Roboto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291</cp:revision>
  <dcterms:created xsi:type="dcterms:W3CDTF">2023-04-11T21:53:46Z</dcterms:created>
  <dcterms:modified xsi:type="dcterms:W3CDTF">2023-05-25T13:38:59Z</dcterms:modified>
</cp:coreProperties>
</file>